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6" r:id="rId4"/>
    <p:sldId id="273" r:id="rId5"/>
    <p:sldId id="261" r:id="rId6"/>
    <p:sldId id="259" r:id="rId7"/>
    <p:sldId id="260" r:id="rId8"/>
    <p:sldId id="272" r:id="rId9"/>
    <p:sldId id="262" r:id="rId10"/>
    <p:sldId id="268" r:id="rId11"/>
    <p:sldId id="269" r:id="rId12"/>
    <p:sldId id="270" r:id="rId13"/>
    <p:sldId id="265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7" d="100"/>
          <a:sy n="97" d="100"/>
        </p:scale>
        <p:origin x="-19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20.01.16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20.01.16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20.01.16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20.01.16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20.01.16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20.01.16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20.01.16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pPr algn="ctr" eaLnBrk="1" latinLnBrk="0" hangingPunct="1"/>
            <a:fld id="{2C6B1FF6-39B9-40F5-8B67-33C6354A3D4F}" type="slidenum">
              <a:rPr kumimoji="0" lang="en-US" smtClean="0"/>
              <a:pPr algn="ctr" eaLnBrk="1" latinLnBrk="0" hangingPunct="1"/>
              <a:t>‹#›</a:t>
            </a:fld>
            <a:endParaRPr kumimoji="0" lang="en-US" dirty="0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20.01.16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20.01.16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endParaRPr/>
          </a:p>
          <a:p>
            <a:pPr lvl="1" eaLnBrk="1" latinLnBrk="0" hangingPunct="1"/>
            <a:endParaRPr/>
          </a:p>
          <a:p>
            <a:pPr lvl="2" eaLnBrk="1" latinLnBrk="0" hangingPunct="1"/>
            <a:endParaRPr/>
          </a:p>
          <a:p>
            <a:pPr lvl="3" eaLnBrk="1" latinLnBrk="0" hangingPunct="1"/>
            <a:endParaRPr/>
          </a:p>
          <a:p>
            <a:pPr lvl="4" eaLnBrk="1" latinLnBrk="0" hangingPunct="1"/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20.01.16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20.01.16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pPr algn="r" eaLnBrk="1" latinLnBrk="0" hangingPunct="1"/>
            <a:fld id="{9D21D778-B565-4D7E-94D7-64010A445B68}" type="datetimeFigureOut">
              <a:rPr lang="en-US" smtClean="0"/>
              <a:pPr algn="r" eaLnBrk="1" latinLnBrk="0" hangingPunct="1"/>
              <a:t>20.01.16</a:t>
            </a:fld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 algn="ctr" eaLnBrk="1" latinLnBrk="0" hangingPunct="1"/>
            <a:fld id="{2C6B1FF6-39B9-40F5-8B67-33C6354A3D4F}" type="slidenum">
              <a:rPr kumimoji="0" lang="en-US" smtClean="0"/>
              <a:pPr algn="ctr" eaLnBrk="1" latinLnBrk="0" hangingPunct="1"/>
              <a:t>‹#›</a:t>
            </a:fld>
            <a:endParaRPr kumimoji="0" lang="en-US" sz="1600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Relationship Id="rId3" Type="http://schemas.openxmlformats.org/officeDocument/2006/relationships/image" Target="../media/image5.tif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Relationship Id="rId3" Type="http://schemas.openxmlformats.org/officeDocument/2006/relationships/image" Target="../media/image5.tif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4" Type="http://schemas.openxmlformats.org/officeDocument/2006/relationships/image" Target="../media/image5.tiff"/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e-ikamet.goc.gov.tr/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yos@istanbul.edu.tr" TargetMode="External"/><Relationship Id="rId4" Type="http://schemas.openxmlformats.org/officeDocument/2006/relationships/hyperlink" Target="https://www.facebook.com/iuyos" TargetMode="External"/><Relationship Id="rId5" Type="http://schemas.openxmlformats.org/officeDocument/2006/relationships/hyperlink" Target="https://twitter.com/iu_yos" TargetMode="External"/><Relationship Id="rId6" Type="http://schemas.openxmlformats.org/officeDocument/2006/relationships/image" Target="../media/image4.jpeg"/><Relationship Id="rId7" Type="http://schemas.openxmlformats.org/officeDocument/2006/relationships/image" Target="../media/image5.tiff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yos.istanbul.edu.tr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Relationship Id="rId3" Type="http://schemas.openxmlformats.org/officeDocument/2006/relationships/image" Target="../media/image5.tif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Relationship Id="rId3" Type="http://schemas.openxmlformats.org/officeDocument/2006/relationships/image" Target="../media/image5.tif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4" Type="http://schemas.openxmlformats.org/officeDocument/2006/relationships/image" Target="../media/image5.tiff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yos.istanbul.edu.tr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Relationship Id="rId3" Type="http://schemas.openxmlformats.org/officeDocument/2006/relationships/image" Target="../media/image5.tif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Relationship Id="rId3" Type="http://schemas.openxmlformats.org/officeDocument/2006/relationships/image" Target="../media/image5.tif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iff"/><Relationship Id="rId4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iff"/><Relationship Id="rId4" Type="http://schemas.openxmlformats.org/officeDocument/2006/relationships/image" Target="../media/image7.jpeg"/><Relationship Id="rId5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Relationship Id="rId3" Type="http://schemas.openxmlformats.org/officeDocument/2006/relationships/image" Target="../media/image5.tif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İÜYÖS Afiş Türkçe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12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71705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000" dirty="0" smtClean="0"/>
              <a:t>TÜRKÇE YETERLİLİK DÜZEYİ</a:t>
            </a:r>
            <a:endParaRPr lang="en-US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u="sng" dirty="0" smtClean="0"/>
              <a:t>Kabul </a:t>
            </a:r>
            <a:r>
              <a:rPr lang="en-US" b="1" u="sng" dirty="0" err="1"/>
              <a:t>E</a:t>
            </a:r>
            <a:r>
              <a:rPr lang="en-US" b="1" u="sng" dirty="0" err="1" smtClean="0"/>
              <a:t>dilen</a:t>
            </a:r>
            <a:r>
              <a:rPr lang="en-US" b="1" u="sng" dirty="0" smtClean="0"/>
              <a:t> </a:t>
            </a:r>
            <a:r>
              <a:rPr lang="en-US" b="1" u="sng" dirty="0" err="1"/>
              <a:t>B</a:t>
            </a:r>
            <a:r>
              <a:rPr lang="en-US" b="1" u="sng" dirty="0" err="1" smtClean="0"/>
              <a:t>elgeler</a:t>
            </a:r>
            <a:r>
              <a:rPr lang="en-US" b="1" u="sng" dirty="0" smtClean="0"/>
              <a:t>:</a:t>
            </a:r>
          </a:p>
          <a:p>
            <a:pPr algn="just"/>
            <a:r>
              <a:rPr lang="en-US" dirty="0" err="1" smtClean="0"/>
              <a:t>Eğitim</a:t>
            </a:r>
            <a:r>
              <a:rPr lang="en-US" dirty="0" smtClean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öğretim</a:t>
            </a:r>
            <a:r>
              <a:rPr lang="en-US" dirty="0"/>
              <a:t> </a:t>
            </a:r>
            <a:r>
              <a:rPr lang="en-US" dirty="0" err="1"/>
              <a:t>yılı</a:t>
            </a:r>
            <a:r>
              <a:rPr lang="en-US" dirty="0"/>
              <a:t> </a:t>
            </a:r>
            <a:r>
              <a:rPr lang="en-US" dirty="0" err="1"/>
              <a:t>başında</a:t>
            </a:r>
            <a:r>
              <a:rPr lang="en-US" dirty="0"/>
              <a:t> </a:t>
            </a:r>
            <a:r>
              <a:rPr lang="en-US" dirty="0" smtClean="0"/>
              <a:t>İ.Ü. </a:t>
            </a:r>
            <a:r>
              <a:rPr lang="en-US" dirty="0" err="1"/>
              <a:t>Yabancı</a:t>
            </a:r>
            <a:r>
              <a:rPr lang="en-US" dirty="0"/>
              <a:t> Diller </a:t>
            </a:r>
            <a:r>
              <a:rPr lang="en-US" dirty="0" err="1"/>
              <a:t>Bölümü</a:t>
            </a:r>
            <a:r>
              <a:rPr lang="en-US" dirty="0"/>
              <a:t> </a:t>
            </a:r>
            <a:r>
              <a:rPr lang="en-US" dirty="0" err="1"/>
              <a:t>tarafından</a:t>
            </a:r>
            <a:r>
              <a:rPr lang="en-US" dirty="0"/>
              <a:t> </a:t>
            </a:r>
            <a:r>
              <a:rPr lang="en-US" dirty="0" err="1"/>
              <a:t>yapılan</a:t>
            </a:r>
            <a:r>
              <a:rPr lang="en-US" dirty="0"/>
              <a:t> </a:t>
            </a:r>
            <a:r>
              <a:rPr lang="en-US" b="1" dirty="0" err="1"/>
              <a:t>Türkçe</a:t>
            </a:r>
            <a:r>
              <a:rPr lang="en-US" b="1" dirty="0"/>
              <a:t> </a:t>
            </a:r>
            <a:r>
              <a:rPr lang="en-US" b="1" dirty="0" err="1"/>
              <a:t>Y</a:t>
            </a:r>
            <a:r>
              <a:rPr lang="en-US" b="1" dirty="0" err="1" smtClean="0"/>
              <a:t>eterlilik</a:t>
            </a:r>
            <a:r>
              <a:rPr lang="en-US" b="1" dirty="0" smtClean="0"/>
              <a:t> </a:t>
            </a:r>
            <a:r>
              <a:rPr lang="en-US" b="1" dirty="0" err="1" smtClean="0"/>
              <a:t>Sınav</a:t>
            </a:r>
            <a:r>
              <a:rPr lang="en-US" b="1" dirty="0" smtClean="0"/>
              <a:t> </a:t>
            </a:r>
            <a:r>
              <a:rPr lang="en-US" b="1" dirty="0" err="1" smtClean="0"/>
              <a:t>Sonuç</a:t>
            </a:r>
            <a:r>
              <a:rPr lang="en-US" b="1" dirty="0" smtClean="0"/>
              <a:t> </a:t>
            </a:r>
            <a:r>
              <a:rPr lang="en-US" b="1" dirty="0" err="1" smtClean="0"/>
              <a:t>Belgesi</a:t>
            </a:r>
            <a:endParaRPr lang="en-US" b="1" dirty="0"/>
          </a:p>
          <a:p>
            <a:pPr algn="just"/>
            <a:r>
              <a:rPr lang="en-US" dirty="0"/>
              <a:t>İstanbul </a:t>
            </a:r>
            <a:r>
              <a:rPr lang="en-US" dirty="0" err="1"/>
              <a:t>Üniversitesi</a:t>
            </a:r>
            <a:r>
              <a:rPr lang="en-US" dirty="0"/>
              <a:t> </a:t>
            </a:r>
            <a:r>
              <a:rPr lang="en-US" dirty="0" err="1"/>
              <a:t>Dil</a:t>
            </a:r>
            <a:r>
              <a:rPr lang="en-US" dirty="0"/>
              <a:t> </a:t>
            </a:r>
            <a:r>
              <a:rPr lang="en-US" dirty="0" err="1"/>
              <a:t>Merkezi</a:t>
            </a:r>
            <a:r>
              <a:rPr lang="en-US" dirty="0"/>
              <a:t> </a:t>
            </a:r>
            <a:r>
              <a:rPr lang="en-US" b="1" dirty="0" err="1"/>
              <a:t>Türkçe</a:t>
            </a:r>
            <a:r>
              <a:rPr lang="en-US" b="1" dirty="0"/>
              <a:t> </a:t>
            </a:r>
            <a:r>
              <a:rPr lang="en-US" b="1" dirty="0" err="1"/>
              <a:t>Yeterlilik</a:t>
            </a:r>
            <a:r>
              <a:rPr lang="en-US" b="1" dirty="0"/>
              <a:t> </a:t>
            </a:r>
            <a:r>
              <a:rPr lang="en-US" b="1" dirty="0" err="1" smtClean="0"/>
              <a:t>Belgesi</a:t>
            </a:r>
            <a:endParaRPr lang="en-US" b="1" dirty="0"/>
          </a:p>
          <a:p>
            <a:pPr algn="just"/>
            <a:r>
              <a:rPr lang="en-US" dirty="0" err="1"/>
              <a:t>Üniversitelerin</a:t>
            </a:r>
            <a:r>
              <a:rPr lang="en-US" dirty="0"/>
              <a:t> </a:t>
            </a:r>
            <a:r>
              <a:rPr lang="en-US" dirty="0" err="1"/>
              <a:t>Türkçe</a:t>
            </a:r>
            <a:r>
              <a:rPr lang="en-US" dirty="0"/>
              <a:t> </a:t>
            </a:r>
            <a:r>
              <a:rPr lang="en-US" dirty="0" err="1"/>
              <a:t>Dil</a:t>
            </a:r>
            <a:r>
              <a:rPr lang="en-US" dirty="0"/>
              <a:t> </a:t>
            </a:r>
            <a:r>
              <a:rPr lang="en-US" dirty="0" err="1"/>
              <a:t>Öğretimi</a:t>
            </a:r>
            <a:r>
              <a:rPr lang="en-US" dirty="0"/>
              <a:t> </a:t>
            </a:r>
            <a:r>
              <a:rPr lang="en-US" dirty="0" err="1"/>
              <a:t>Araştırma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Uygulama</a:t>
            </a:r>
            <a:r>
              <a:rPr lang="en-US" dirty="0"/>
              <a:t> </a:t>
            </a:r>
            <a:r>
              <a:rPr lang="en-US" dirty="0" err="1"/>
              <a:t>Merkezlerinin</a:t>
            </a:r>
            <a:r>
              <a:rPr lang="en-US" dirty="0"/>
              <a:t> </a:t>
            </a:r>
            <a:r>
              <a:rPr lang="en-US" b="1" dirty="0" err="1"/>
              <a:t>Türkçe</a:t>
            </a:r>
            <a:r>
              <a:rPr lang="en-US" b="1" dirty="0"/>
              <a:t> </a:t>
            </a:r>
            <a:r>
              <a:rPr lang="en-US" b="1" dirty="0" err="1"/>
              <a:t>Dil</a:t>
            </a:r>
            <a:r>
              <a:rPr lang="en-US" b="1" dirty="0"/>
              <a:t> </a:t>
            </a:r>
            <a:r>
              <a:rPr lang="en-US" b="1" dirty="0" err="1"/>
              <a:t>Yeterlilik</a:t>
            </a:r>
            <a:r>
              <a:rPr lang="en-US" b="1" dirty="0"/>
              <a:t> </a:t>
            </a:r>
            <a:r>
              <a:rPr lang="en-US" b="1" dirty="0" err="1" smtClean="0"/>
              <a:t>Belgesi</a:t>
            </a:r>
            <a:endParaRPr lang="en-US" b="1" dirty="0"/>
          </a:p>
          <a:p>
            <a:pPr algn="just"/>
            <a:r>
              <a:rPr lang="en-US" dirty="0" err="1"/>
              <a:t>Yunus</a:t>
            </a:r>
            <a:r>
              <a:rPr lang="en-US" dirty="0"/>
              <a:t> </a:t>
            </a:r>
            <a:r>
              <a:rPr lang="en-US" dirty="0" err="1"/>
              <a:t>Emre</a:t>
            </a:r>
            <a:r>
              <a:rPr lang="en-US" dirty="0"/>
              <a:t> </a:t>
            </a:r>
            <a:r>
              <a:rPr lang="en-US" dirty="0" err="1"/>
              <a:t>Enstitüsü</a:t>
            </a:r>
            <a:r>
              <a:rPr lang="en-US" dirty="0"/>
              <a:t> </a:t>
            </a:r>
            <a:r>
              <a:rPr lang="en-US" dirty="0" err="1"/>
              <a:t>tarafından</a:t>
            </a:r>
            <a:r>
              <a:rPr lang="en-US" dirty="0"/>
              <a:t> </a:t>
            </a:r>
            <a:r>
              <a:rPr lang="en-US" dirty="0" err="1"/>
              <a:t>verilen</a:t>
            </a:r>
            <a:r>
              <a:rPr lang="en-US" dirty="0"/>
              <a:t> </a:t>
            </a:r>
            <a:r>
              <a:rPr lang="en-US" b="1" dirty="0" err="1"/>
              <a:t>Türkçe</a:t>
            </a:r>
            <a:r>
              <a:rPr lang="en-US" b="1" dirty="0"/>
              <a:t> </a:t>
            </a:r>
            <a:r>
              <a:rPr lang="en-US" b="1" dirty="0" err="1"/>
              <a:t>Dil</a:t>
            </a:r>
            <a:r>
              <a:rPr lang="en-US" b="1" dirty="0"/>
              <a:t> </a:t>
            </a:r>
            <a:r>
              <a:rPr lang="en-US" b="1" dirty="0" err="1"/>
              <a:t>Yeterlilik</a:t>
            </a:r>
            <a:r>
              <a:rPr lang="en-US" b="1" dirty="0"/>
              <a:t> </a:t>
            </a:r>
            <a:r>
              <a:rPr lang="en-US" b="1" dirty="0" err="1" smtClean="0"/>
              <a:t>Belgesi</a:t>
            </a:r>
            <a:r>
              <a:rPr lang="en-US" b="1" dirty="0" smtClean="0"/>
              <a:t> </a:t>
            </a:r>
            <a:endParaRPr lang="en-US" b="1" dirty="0"/>
          </a:p>
        </p:txBody>
      </p:sp>
      <p:pic>
        <p:nvPicPr>
          <p:cNvPr id="4" name="Resim 11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752" y="322072"/>
            <a:ext cx="665480" cy="665480"/>
          </a:xfrm>
          <a:prstGeom prst="rect">
            <a:avLst/>
          </a:prstGeom>
        </p:spPr>
      </p:pic>
      <p:pic>
        <p:nvPicPr>
          <p:cNvPr id="5" name="Picture 4" descr="1.tif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6754" y="228600"/>
            <a:ext cx="1606345" cy="1003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73469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000" dirty="0" smtClean="0"/>
              <a:t>TÜRKÇE YETERLİLİK DÜZEYİ</a:t>
            </a:r>
            <a:endParaRPr lang="en-US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b="1" dirty="0" smtClean="0"/>
              <a:t>C1 </a:t>
            </a:r>
            <a:r>
              <a:rPr lang="en-US" b="1" dirty="0" err="1"/>
              <a:t>ve</a:t>
            </a:r>
            <a:r>
              <a:rPr lang="en-US" b="1" dirty="0"/>
              <a:t> </a:t>
            </a:r>
            <a:r>
              <a:rPr lang="en-US" b="1" dirty="0" smtClean="0"/>
              <a:t>C2</a:t>
            </a:r>
            <a:r>
              <a:rPr lang="en-US" b="1" dirty="0"/>
              <a:t> </a:t>
            </a:r>
            <a:r>
              <a:rPr lang="en-US" b="1" dirty="0" err="1" smtClean="0"/>
              <a:t>Düzeyi</a:t>
            </a:r>
            <a:r>
              <a:rPr lang="en-US" b="1" dirty="0" smtClean="0"/>
              <a:t> (85-100 </a:t>
            </a:r>
            <a:r>
              <a:rPr lang="en-US" b="1" dirty="0" err="1" smtClean="0"/>
              <a:t>Puan</a:t>
            </a:r>
            <a:r>
              <a:rPr lang="en-US" b="1" dirty="0" smtClean="0"/>
              <a:t>): </a:t>
            </a:r>
            <a:r>
              <a:rPr lang="en-US" dirty="0" err="1" smtClean="0"/>
              <a:t>Öğrencinin</a:t>
            </a:r>
            <a:r>
              <a:rPr lang="en-US" dirty="0" smtClean="0"/>
              <a:t> </a:t>
            </a:r>
            <a:r>
              <a:rPr lang="en-US" dirty="0" err="1"/>
              <a:t>Türkçe</a:t>
            </a:r>
            <a:r>
              <a:rPr lang="en-US" dirty="0"/>
              <a:t> </a:t>
            </a:r>
            <a:r>
              <a:rPr lang="en-US" dirty="0" err="1"/>
              <a:t>düzeyi</a:t>
            </a:r>
            <a:r>
              <a:rPr lang="en-US" dirty="0"/>
              <a:t> </a:t>
            </a:r>
            <a:r>
              <a:rPr lang="en-US" dirty="0" err="1" smtClean="0"/>
              <a:t>yeterlidir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kayıt</a:t>
            </a:r>
            <a:r>
              <a:rPr lang="en-US" dirty="0" smtClean="0"/>
              <a:t> </a:t>
            </a:r>
            <a:r>
              <a:rPr lang="en-US" dirty="0" err="1"/>
              <a:t>hakkı</a:t>
            </a:r>
            <a:r>
              <a:rPr lang="en-US" dirty="0"/>
              <a:t> </a:t>
            </a:r>
            <a:r>
              <a:rPr lang="en-US" dirty="0" err="1"/>
              <a:t>kazandığı</a:t>
            </a:r>
            <a:r>
              <a:rPr lang="en-US" dirty="0"/>
              <a:t> </a:t>
            </a:r>
            <a:r>
              <a:rPr lang="en-US" dirty="0" err="1"/>
              <a:t>programa</a:t>
            </a:r>
            <a:r>
              <a:rPr lang="en-US" dirty="0"/>
              <a:t> </a:t>
            </a:r>
            <a:r>
              <a:rPr lang="en-US" dirty="0" err="1"/>
              <a:t>kaydı</a:t>
            </a:r>
            <a:r>
              <a:rPr lang="en-US" dirty="0"/>
              <a:t> </a:t>
            </a:r>
            <a:r>
              <a:rPr lang="en-US" dirty="0" err="1"/>
              <a:t>yapılır</a:t>
            </a:r>
            <a:r>
              <a:rPr lang="en-US" dirty="0"/>
              <a:t>.</a:t>
            </a:r>
          </a:p>
          <a:p>
            <a:pPr algn="just"/>
            <a:r>
              <a:rPr lang="en-US" b="1" dirty="0" smtClean="0"/>
              <a:t>B1 </a:t>
            </a:r>
            <a:r>
              <a:rPr lang="en-US" b="1" dirty="0" err="1"/>
              <a:t>ve</a:t>
            </a:r>
            <a:r>
              <a:rPr lang="en-US" b="1" dirty="0"/>
              <a:t> </a:t>
            </a:r>
            <a:r>
              <a:rPr lang="en-US" b="1" dirty="0" smtClean="0"/>
              <a:t>B2 </a:t>
            </a:r>
            <a:r>
              <a:rPr lang="en-US" b="1" dirty="0" err="1" smtClean="0"/>
              <a:t>Düzeyi</a:t>
            </a:r>
            <a:r>
              <a:rPr lang="en-US" b="1" dirty="0" smtClean="0"/>
              <a:t> (60-84 </a:t>
            </a:r>
            <a:r>
              <a:rPr lang="en-US" b="1" dirty="0" err="1" smtClean="0"/>
              <a:t>Puan</a:t>
            </a:r>
            <a:r>
              <a:rPr lang="en-US" b="1" dirty="0" smtClean="0"/>
              <a:t>) :</a:t>
            </a:r>
            <a:r>
              <a:rPr lang="en-US" dirty="0" smtClean="0"/>
              <a:t> </a:t>
            </a:r>
            <a:r>
              <a:rPr lang="en-US" dirty="0" err="1" smtClean="0"/>
              <a:t>Öğrencinin</a:t>
            </a:r>
            <a:r>
              <a:rPr lang="en-US" dirty="0" smtClean="0"/>
              <a:t> </a:t>
            </a:r>
            <a:r>
              <a:rPr lang="en-US" dirty="0" err="1" smtClean="0"/>
              <a:t>Türkçe</a:t>
            </a:r>
            <a:r>
              <a:rPr lang="en-US" dirty="0" smtClean="0"/>
              <a:t> </a:t>
            </a:r>
            <a:r>
              <a:rPr lang="en-US" dirty="0" err="1"/>
              <a:t>düzeyi</a:t>
            </a:r>
            <a:r>
              <a:rPr lang="en-US" dirty="0"/>
              <a:t> </a:t>
            </a:r>
            <a:r>
              <a:rPr lang="en-US" dirty="0" err="1"/>
              <a:t>yeterli</a:t>
            </a:r>
            <a:r>
              <a:rPr lang="en-US" dirty="0"/>
              <a:t> </a:t>
            </a:r>
            <a:r>
              <a:rPr lang="en-US" dirty="0" err="1" smtClean="0"/>
              <a:t>değildir</a:t>
            </a:r>
            <a:r>
              <a:rPr lang="en-US" dirty="0" smtClean="0"/>
              <a:t>, </a:t>
            </a:r>
            <a:r>
              <a:rPr lang="en-US" dirty="0" err="1"/>
              <a:t>ancak</a:t>
            </a:r>
            <a:r>
              <a:rPr lang="en-US" dirty="0"/>
              <a:t> </a:t>
            </a:r>
            <a:r>
              <a:rPr lang="en-US" dirty="0" err="1"/>
              <a:t>geliştirilebilir</a:t>
            </a:r>
            <a:r>
              <a:rPr lang="en-US" dirty="0"/>
              <a:t>. </a:t>
            </a:r>
            <a:r>
              <a:rPr lang="en-US" dirty="0" err="1"/>
              <a:t>Türkçe</a:t>
            </a:r>
            <a:r>
              <a:rPr lang="en-US" dirty="0"/>
              <a:t> </a:t>
            </a:r>
            <a:r>
              <a:rPr lang="en-US" dirty="0" err="1"/>
              <a:t>kursu</a:t>
            </a:r>
            <a:r>
              <a:rPr lang="en-US" dirty="0"/>
              <a:t> </a:t>
            </a:r>
            <a:r>
              <a:rPr lang="en-US" dirty="0" err="1" smtClean="0"/>
              <a:t>alması</a:t>
            </a:r>
            <a:r>
              <a:rPr lang="en-US" dirty="0" smtClean="0"/>
              <a:t> </a:t>
            </a:r>
            <a:r>
              <a:rPr lang="en-US" dirty="0" err="1"/>
              <a:t>şartıyla</a:t>
            </a:r>
            <a:r>
              <a:rPr lang="en-US" dirty="0"/>
              <a:t> </a:t>
            </a:r>
            <a:r>
              <a:rPr lang="en-US" dirty="0" err="1"/>
              <a:t>kayıt</a:t>
            </a:r>
            <a:r>
              <a:rPr lang="en-US" dirty="0"/>
              <a:t> </a:t>
            </a:r>
            <a:r>
              <a:rPr lang="en-US" dirty="0" err="1"/>
              <a:t>hakkı</a:t>
            </a:r>
            <a:r>
              <a:rPr lang="en-US" dirty="0"/>
              <a:t> </a:t>
            </a:r>
            <a:r>
              <a:rPr lang="en-US" dirty="0" err="1"/>
              <a:t>kazandığı</a:t>
            </a:r>
            <a:r>
              <a:rPr lang="en-US" dirty="0"/>
              <a:t> </a:t>
            </a:r>
            <a:r>
              <a:rPr lang="en-US" dirty="0" err="1"/>
              <a:t>programa</a:t>
            </a:r>
            <a:r>
              <a:rPr lang="en-US" dirty="0"/>
              <a:t> </a:t>
            </a:r>
            <a:r>
              <a:rPr lang="en-US" dirty="0" err="1"/>
              <a:t>kaydı</a:t>
            </a:r>
            <a:r>
              <a:rPr lang="en-US" dirty="0"/>
              <a:t> </a:t>
            </a:r>
            <a:r>
              <a:rPr lang="en-US" dirty="0" err="1"/>
              <a:t>yapılır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r>
              <a:rPr lang="en-US" b="1" dirty="0" smtClean="0"/>
              <a:t>A1 </a:t>
            </a:r>
            <a:r>
              <a:rPr lang="en-US" b="1" dirty="0" err="1" smtClean="0"/>
              <a:t>ve</a:t>
            </a:r>
            <a:r>
              <a:rPr lang="en-US" b="1" dirty="0" smtClean="0"/>
              <a:t> A2 </a:t>
            </a:r>
            <a:r>
              <a:rPr lang="en-US" b="1" dirty="0" err="1" smtClean="0"/>
              <a:t>Düzeyi</a:t>
            </a:r>
            <a:r>
              <a:rPr lang="en-US" b="1" dirty="0" smtClean="0"/>
              <a:t> (0-59 </a:t>
            </a:r>
            <a:r>
              <a:rPr lang="en-US" b="1" dirty="0" err="1" smtClean="0"/>
              <a:t>Puan</a:t>
            </a:r>
            <a:r>
              <a:rPr lang="en-US" b="1" dirty="0" smtClean="0"/>
              <a:t>) :</a:t>
            </a:r>
            <a:r>
              <a:rPr lang="en-US" dirty="0" smtClean="0"/>
              <a:t> </a:t>
            </a:r>
            <a:r>
              <a:rPr lang="en-US" dirty="0" err="1" smtClean="0"/>
              <a:t>Öğrencinin</a:t>
            </a:r>
            <a:r>
              <a:rPr lang="en-US" dirty="0" smtClean="0"/>
              <a:t> </a:t>
            </a:r>
            <a:r>
              <a:rPr lang="en-US" dirty="0" err="1" smtClean="0"/>
              <a:t>Türkçe</a:t>
            </a:r>
            <a:r>
              <a:rPr lang="en-US" dirty="0" smtClean="0"/>
              <a:t> </a:t>
            </a:r>
            <a:r>
              <a:rPr lang="en-US" dirty="0" err="1"/>
              <a:t>düzeyi</a:t>
            </a:r>
            <a:r>
              <a:rPr lang="en-US" dirty="0"/>
              <a:t> </a:t>
            </a:r>
            <a:r>
              <a:rPr lang="en-US" dirty="0" err="1"/>
              <a:t>yetersizdir</a:t>
            </a:r>
            <a:r>
              <a:rPr lang="en-US" dirty="0"/>
              <a:t>. </a:t>
            </a:r>
            <a:r>
              <a:rPr lang="en-US" dirty="0" err="1" smtClean="0"/>
              <a:t>Mutlaka</a:t>
            </a:r>
            <a:r>
              <a:rPr lang="en-US" dirty="0" smtClean="0"/>
              <a:t> </a:t>
            </a:r>
            <a:r>
              <a:rPr lang="en-US" dirty="0" err="1" smtClean="0"/>
              <a:t>Türkçe</a:t>
            </a:r>
            <a:r>
              <a:rPr lang="en-US" dirty="0" smtClean="0"/>
              <a:t> </a:t>
            </a:r>
            <a:r>
              <a:rPr lang="en-US" dirty="0" err="1"/>
              <a:t>kursu</a:t>
            </a:r>
            <a:r>
              <a:rPr lang="en-US" dirty="0"/>
              <a:t> </a:t>
            </a:r>
            <a:r>
              <a:rPr lang="en-US" dirty="0" err="1"/>
              <a:t>almalıdır</a:t>
            </a:r>
            <a:r>
              <a:rPr lang="en-US" dirty="0"/>
              <a:t>. Bu </a:t>
            </a:r>
            <a:r>
              <a:rPr lang="en-US" dirty="0" err="1"/>
              <a:t>durumda</a:t>
            </a:r>
            <a:r>
              <a:rPr lang="en-US" dirty="0"/>
              <a:t> </a:t>
            </a:r>
            <a:r>
              <a:rPr lang="en-US" dirty="0" err="1"/>
              <a:t>olanlar</a:t>
            </a:r>
            <a:r>
              <a:rPr lang="en-US" dirty="0"/>
              <a:t> en </a:t>
            </a:r>
            <a:r>
              <a:rPr lang="en-US" dirty="0" err="1"/>
              <a:t>geç</a:t>
            </a:r>
            <a:r>
              <a:rPr lang="en-US" dirty="0"/>
              <a:t> </a:t>
            </a:r>
            <a:r>
              <a:rPr lang="en-US" dirty="0" err="1"/>
              <a:t>üçüncü</a:t>
            </a:r>
            <a:r>
              <a:rPr lang="en-US" dirty="0"/>
              <a:t> </a:t>
            </a:r>
            <a:r>
              <a:rPr lang="en-US" dirty="0" err="1"/>
              <a:t>eğitim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öğretim</a:t>
            </a:r>
            <a:r>
              <a:rPr lang="en-US" dirty="0"/>
              <a:t> </a:t>
            </a:r>
            <a:r>
              <a:rPr lang="en-US" dirty="0" err="1"/>
              <a:t>yılının</a:t>
            </a:r>
            <a:r>
              <a:rPr lang="en-US" dirty="0"/>
              <a:t> </a:t>
            </a:r>
            <a:r>
              <a:rPr lang="en-US" dirty="0" err="1"/>
              <a:t>başına</a:t>
            </a:r>
            <a:r>
              <a:rPr lang="en-US" dirty="0"/>
              <a:t> </a:t>
            </a:r>
            <a:r>
              <a:rPr lang="en-US" dirty="0" err="1"/>
              <a:t>kadar</a:t>
            </a:r>
            <a:r>
              <a:rPr lang="en-US" dirty="0"/>
              <a:t> </a:t>
            </a:r>
            <a:r>
              <a:rPr lang="en-US" dirty="0" err="1"/>
              <a:t>Türkçe</a:t>
            </a:r>
            <a:r>
              <a:rPr lang="en-US" dirty="0"/>
              <a:t> </a:t>
            </a:r>
            <a:r>
              <a:rPr lang="en-US" dirty="0" err="1"/>
              <a:t>düzeyini</a:t>
            </a:r>
            <a:r>
              <a:rPr lang="en-US" dirty="0"/>
              <a:t> (B1-B2) </a:t>
            </a:r>
            <a:r>
              <a:rPr lang="en-US" dirty="0" err="1" smtClean="0"/>
              <a:t>düzeyine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en-US" dirty="0" smtClean="0"/>
              <a:t> da </a:t>
            </a:r>
            <a:r>
              <a:rPr lang="en-US" dirty="0"/>
              <a:t>(C1-C2) </a:t>
            </a:r>
            <a:r>
              <a:rPr lang="en-US" dirty="0" err="1"/>
              <a:t>düzeyine</a:t>
            </a:r>
            <a:r>
              <a:rPr lang="en-US" dirty="0"/>
              <a:t> </a:t>
            </a:r>
            <a:r>
              <a:rPr lang="en-US" dirty="0" err="1"/>
              <a:t>yükselttiğini</a:t>
            </a:r>
            <a:r>
              <a:rPr lang="en-US" dirty="0"/>
              <a:t> </a:t>
            </a:r>
            <a:r>
              <a:rPr lang="en-US" dirty="0" err="1"/>
              <a:t>belgelemelidir</a:t>
            </a:r>
            <a:r>
              <a:rPr lang="en-US" dirty="0"/>
              <a:t>. </a:t>
            </a:r>
          </a:p>
        </p:txBody>
      </p:sp>
      <p:pic>
        <p:nvPicPr>
          <p:cNvPr id="4" name="Resim 11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752" y="322072"/>
            <a:ext cx="665480" cy="665480"/>
          </a:xfrm>
          <a:prstGeom prst="rect">
            <a:avLst/>
          </a:prstGeom>
        </p:spPr>
      </p:pic>
      <p:pic>
        <p:nvPicPr>
          <p:cNvPr id="5" name="Picture 4" descr="1.tif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6754" y="228600"/>
            <a:ext cx="1606345" cy="1003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33963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OTURMA İZNİ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b="1" dirty="0"/>
              <a:t>İçişleri Bakanlığı Göç İdaresi</a:t>
            </a:r>
            <a:r>
              <a:rPr lang="tr-TR" dirty="0"/>
              <a:t>’ne </a:t>
            </a:r>
            <a:r>
              <a:rPr lang="en-US" u="sng" dirty="0" smtClean="0">
                <a:hlinkClick r:id="rId2"/>
              </a:rPr>
              <a:t>https</a:t>
            </a:r>
            <a:r>
              <a:rPr lang="en-US" u="sng" dirty="0">
                <a:hlinkClick r:id="rId2"/>
              </a:rPr>
              <a:t>://e-ikamet.goc.gov.tr/</a:t>
            </a:r>
            <a:r>
              <a:rPr lang="en-US" dirty="0"/>
              <a:t> </a:t>
            </a:r>
            <a:r>
              <a:rPr lang="en-US" dirty="0" err="1" smtClean="0"/>
              <a:t>üzerinden</a:t>
            </a:r>
            <a:r>
              <a:rPr lang="en-US" dirty="0" smtClean="0"/>
              <a:t> </a:t>
            </a:r>
            <a:r>
              <a:rPr lang="en-US" dirty="0" err="1" smtClean="0"/>
              <a:t>başvuru</a:t>
            </a:r>
            <a:r>
              <a:rPr lang="en-US" dirty="0" smtClean="0"/>
              <a:t> </a:t>
            </a:r>
            <a:r>
              <a:rPr lang="en-US" dirty="0" err="1" smtClean="0"/>
              <a:t>yapılarak</a:t>
            </a:r>
            <a:r>
              <a:rPr lang="en-US" dirty="0" smtClean="0"/>
              <a:t> </a:t>
            </a:r>
            <a:r>
              <a:rPr lang="en-US" b="1" dirty="0" err="1" smtClean="0"/>
              <a:t>Oturma</a:t>
            </a:r>
            <a:r>
              <a:rPr lang="en-US" b="1" dirty="0" smtClean="0"/>
              <a:t> </a:t>
            </a:r>
            <a:r>
              <a:rPr lang="en-US" b="1" dirty="0" err="1" smtClean="0"/>
              <a:t>İzni</a:t>
            </a:r>
            <a:r>
              <a:rPr lang="en-US" b="1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randevu</a:t>
            </a:r>
            <a:r>
              <a:rPr lang="en-US" dirty="0" smtClean="0"/>
              <a:t> </a:t>
            </a:r>
            <a:r>
              <a:rPr lang="en-US" dirty="0" err="1" smtClean="0"/>
              <a:t>alınır</a:t>
            </a:r>
            <a:r>
              <a:rPr lang="en-US" dirty="0" smtClean="0"/>
              <a:t>. </a:t>
            </a:r>
          </a:p>
          <a:p>
            <a:r>
              <a:rPr lang="en-US" b="1" dirty="0" err="1" smtClean="0"/>
              <a:t>Gereken</a:t>
            </a:r>
            <a:r>
              <a:rPr lang="en-US" b="1" dirty="0" smtClean="0"/>
              <a:t> </a:t>
            </a:r>
            <a:r>
              <a:rPr lang="en-US" b="1" dirty="0" err="1" smtClean="0"/>
              <a:t>Belgeler</a:t>
            </a:r>
            <a:endParaRPr lang="en-US" b="1" dirty="0"/>
          </a:p>
          <a:p>
            <a:pPr marL="274320" lvl="1" indent="0">
              <a:buNone/>
            </a:pPr>
            <a:r>
              <a:rPr lang="tr-TR" dirty="0" smtClean="0"/>
              <a:t>	</a:t>
            </a:r>
            <a:r>
              <a:rPr lang="tr-TR" sz="2800" dirty="0" smtClean="0">
                <a:solidFill>
                  <a:schemeClr val="tx1"/>
                </a:solidFill>
              </a:rPr>
              <a:t>Pasaport</a:t>
            </a:r>
            <a:endParaRPr lang="en-US" sz="2800" dirty="0">
              <a:solidFill>
                <a:schemeClr val="tx1"/>
              </a:solidFill>
            </a:endParaRPr>
          </a:p>
          <a:p>
            <a:pPr marL="274320" lvl="1" indent="0">
              <a:buNone/>
            </a:pPr>
            <a:r>
              <a:rPr lang="tr-TR" sz="2800" dirty="0" smtClean="0">
                <a:solidFill>
                  <a:schemeClr val="tx1"/>
                </a:solidFill>
              </a:rPr>
              <a:t>	4 </a:t>
            </a:r>
            <a:r>
              <a:rPr lang="tr-TR" sz="2800" dirty="0">
                <a:solidFill>
                  <a:schemeClr val="tx1"/>
                </a:solidFill>
              </a:rPr>
              <a:t>adet </a:t>
            </a:r>
            <a:r>
              <a:rPr lang="tr-TR" sz="2800" dirty="0" err="1" smtClean="0">
                <a:solidFill>
                  <a:schemeClr val="tx1"/>
                </a:solidFill>
              </a:rPr>
              <a:t>biyometrik</a:t>
            </a:r>
            <a:r>
              <a:rPr lang="tr-TR" sz="2800" dirty="0" smtClean="0">
                <a:solidFill>
                  <a:schemeClr val="tx1"/>
                </a:solidFill>
              </a:rPr>
              <a:t> fotoğraf</a:t>
            </a:r>
            <a:endParaRPr lang="en-US" sz="2800" dirty="0">
              <a:solidFill>
                <a:schemeClr val="tx1"/>
              </a:solidFill>
            </a:endParaRPr>
          </a:p>
          <a:p>
            <a:pPr marL="274320" lvl="1" indent="0">
              <a:buNone/>
            </a:pPr>
            <a:r>
              <a:rPr lang="tr-TR" sz="2800" dirty="0" smtClean="0">
                <a:solidFill>
                  <a:schemeClr val="tx1"/>
                </a:solidFill>
              </a:rPr>
              <a:t>	Pasaport </a:t>
            </a:r>
            <a:r>
              <a:rPr lang="tr-TR" sz="2800" dirty="0">
                <a:solidFill>
                  <a:schemeClr val="tx1"/>
                </a:solidFill>
              </a:rPr>
              <a:t>sayfalarının fotokopisi (resmin bulunduğu sayfa, </a:t>
            </a:r>
            <a:r>
              <a:rPr lang="tr-TR" sz="2800" dirty="0" smtClean="0">
                <a:solidFill>
                  <a:schemeClr val="tx1"/>
                </a:solidFill>
              </a:rPr>
              <a:t>		geçerlilik </a:t>
            </a:r>
            <a:r>
              <a:rPr lang="tr-TR" sz="2800" dirty="0">
                <a:solidFill>
                  <a:schemeClr val="tx1"/>
                </a:solidFill>
              </a:rPr>
              <a:t>ve geçerliliğin bittiği tarihlerinin yazdığı ve son girişin </a:t>
            </a:r>
            <a:r>
              <a:rPr lang="tr-TR" sz="2800" dirty="0" smtClean="0">
                <a:solidFill>
                  <a:schemeClr val="tx1"/>
                </a:solidFill>
              </a:rPr>
              <a:t>	bulunduğu </a:t>
            </a:r>
            <a:r>
              <a:rPr lang="tr-TR" sz="2800" dirty="0">
                <a:solidFill>
                  <a:schemeClr val="tx1"/>
                </a:solidFill>
              </a:rPr>
              <a:t>sayfa)</a:t>
            </a:r>
            <a:endParaRPr lang="en-US" sz="2800" dirty="0">
              <a:solidFill>
                <a:schemeClr val="tx1"/>
              </a:solidFill>
            </a:endParaRPr>
          </a:p>
          <a:p>
            <a:pPr marL="274320" lvl="1" indent="0">
              <a:buNone/>
            </a:pPr>
            <a:r>
              <a:rPr lang="tr-TR" sz="2800" dirty="0" smtClean="0">
                <a:solidFill>
                  <a:schemeClr val="tx1"/>
                </a:solidFill>
              </a:rPr>
              <a:t>	55 TL </a:t>
            </a:r>
            <a:r>
              <a:rPr lang="tr-TR" sz="2800" dirty="0">
                <a:solidFill>
                  <a:schemeClr val="tx1"/>
                </a:solidFill>
              </a:rPr>
              <a:t>o</a:t>
            </a:r>
            <a:r>
              <a:rPr lang="tr-TR" sz="2800" dirty="0" smtClean="0">
                <a:solidFill>
                  <a:schemeClr val="tx1"/>
                </a:solidFill>
              </a:rPr>
              <a:t>turma </a:t>
            </a:r>
            <a:r>
              <a:rPr lang="tr-TR" sz="2800" dirty="0">
                <a:solidFill>
                  <a:schemeClr val="tx1"/>
                </a:solidFill>
              </a:rPr>
              <a:t>i</a:t>
            </a:r>
            <a:r>
              <a:rPr lang="tr-TR" sz="2800" dirty="0" smtClean="0">
                <a:solidFill>
                  <a:schemeClr val="tx1"/>
                </a:solidFill>
              </a:rPr>
              <a:t>zni harcının ödendiğine dair belge </a:t>
            </a:r>
            <a:endParaRPr lang="en-US" sz="2800" dirty="0">
              <a:solidFill>
                <a:schemeClr val="tx1"/>
              </a:solidFill>
            </a:endParaRPr>
          </a:p>
          <a:p>
            <a:pPr marL="274320" lvl="1" indent="0">
              <a:buNone/>
            </a:pPr>
            <a:r>
              <a:rPr lang="tr-TR" sz="2800" dirty="0" smtClean="0">
                <a:solidFill>
                  <a:schemeClr val="tx1"/>
                </a:solidFill>
              </a:rPr>
              <a:t>	Öğrenci </a:t>
            </a:r>
            <a:r>
              <a:rPr lang="tr-TR" sz="2800" dirty="0">
                <a:solidFill>
                  <a:schemeClr val="tx1"/>
                </a:solidFill>
              </a:rPr>
              <a:t>belgesi (Türkçe)</a:t>
            </a:r>
            <a:endParaRPr lang="en-US" sz="2800" dirty="0">
              <a:solidFill>
                <a:schemeClr val="tx1"/>
              </a:solidFill>
            </a:endParaRPr>
          </a:p>
          <a:p>
            <a:pPr marL="274320" lvl="1" indent="0">
              <a:buNone/>
            </a:pPr>
            <a:r>
              <a:rPr lang="tr-TR" sz="2800" dirty="0" smtClean="0">
                <a:solidFill>
                  <a:schemeClr val="tx1"/>
                </a:solidFill>
              </a:rPr>
              <a:t>	Online </a:t>
            </a:r>
            <a:r>
              <a:rPr lang="tr-TR" sz="2800" dirty="0">
                <a:solidFill>
                  <a:schemeClr val="tx1"/>
                </a:solidFill>
              </a:rPr>
              <a:t>başvuru formunun renkli fotokopisi</a:t>
            </a:r>
            <a:endParaRPr lang="en-US" sz="2800" dirty="0">
              <a:solidFill>
                <a:schemeClr val="tx1"/>
              </a:solidFill>
            </a:endParaRPr>
          </a:p>
          <a:p>
            <a:pPr marL="274320" lvl="1" indent="0">
              <a:buNone/>
            </a:pPr>
            <a:r>
              <a:rPr lang="tr-TR" sz="2800" dirty="0" smtClean="0">
                <a:solidFill>
                  <a:schemeClr val="tx1"/>
                </a:solidFill>
              </a:rPr>
              <a:t>	Sağlık </a:t>
            </a:r>
            <a:r>
              <a:rPr lang="tr-TR" sz="2800" dirty="0">
                <a:solidFill>
                  <a:schemeClr val="tx1"/>
                </a:solidFill>
              </a:rPr>
              <a:t>sigortası</a:t>
            </a:r>
            <a:endParaRPr lang="en-US" sz="2800" dirty="0">
              <a:solidFill>
                <a:schemeClr val="tx1"/>
              </a:solidFill>
            </a:endParaRPr>
          </a:p>
          <a:p>
            <a:pPr marL="274320" lvl="1" indent="0">
              <a:buNone/>
            </a:pPr>
            <a:r>
              <a:rPr lang="tr-TR" sz="2800" dirty="0" smtClean="0">
                <a:solidFill>
                  <a:schemeClr val="tx1"/>
                </a:solidFill>
              </a:rPr>
              <a:t>	Savcılıktan </a:t>
            </a:r>
            <a:r>
              <a:rPr lang="tr-TR" sz="2800" dirty="0">
                <a:solidFill>
                  <a:schemeClr val="tx1"/>
                </a:solidFill>
              </a:rPr>
              <a:t>Sabıka Kaydı (istenebilir)</a:t>
            </a:r>
            <a:endParaRPr lang="en-US" sz="2800" dirty="0">
              <a:solidFill>
                <a:schemeClr val="tx1"/>
              </a:solidFill>
            </a:endParaRPr>
          </a:p>
          <a:p>
            <a:endParaRPr lang="en-US" dirty="0"/>
          </a:p>
        </p:txBody>
      </p:sp>
      <p:pic>
        <p:nvPicPr>
          <p:cNvPr id="4" name="Resim 11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752" y="322072"/>
            <a:ext cx="665480" cy="665480"/>
          </a:xfrm>
          <a:prstGeom prst="rect">
            <a:avLst/>
          </a:prstGeom>
        </p:spPr>
      </p:pic>
      <p:pic>
        <p:nvPicPr>
          <p:cNvPr id="5" name="Picture 4" descr="1.tif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6754" y="228600"/>
            <a:ext cx="1606345" cy="1003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14318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İÜYÖS İLETİŞİM BİLGİLERİ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b="1" dirty="0">
                <a:solidFill>
                  <a:srgbClr val="000000"/>
                </a:solidFill>
              </a:rPr>
              <a:t>Web:</a:t>
            </a:r>
            <a:r>
              <a:rPr lang="tr-TR" dirty="0">
                <a:solidFill>
                  <a:srgbClr val="000000"/>
                </a:solidFill>
              </a:rPr>
              <a:t> </a:t>
            </a:r>
            <a:r>
              <a:rPr lang="tr-TR" dirty="0">
                <a:solidFill>
                  <a:srgbClr val="000000"/>
                </a:solidFill>
                <a:hlinkClick r:id="rId2"/>
              </a:rPr>
              <a:t>http://yos.istanbul.edu.tr</a:t>
            </a:r>
            <a:endParaRPr lang="en-US" dirty="0">
              <a:solidFill>
                <a:srgbClr val="000000"/>
              </a:solidFill>
            </a:endParaRPr>
          </a:p>
          <a:p>
            <a:r>
              <a:rPr lang="tr-TR" b="1" dirty="0">
                <a:solidFill>
                  <a:srgbClr val="000000"/>
                </a:solidFill>
              </a:rPr>
              <a:t>E-posta:</a:t>
            </a:r>
            <a:r>
              <a:rPr lang="tr-TR" dirty="0">
                <a:solidFill>
                  <a:srgbClr val="000000"/>
                </a:solidFill>
              </a:rPr>
              <a:t> </a:t>
            </a:r>
            <a:r>
              <a:rPr lang="tr-TR" dirty="0">
                <a:solidFill>
                  <a:srgbClr val="000000"/>
                </a:solidFill>
                <a:hlinkClick r:id="rId3"/>
              </a:rPr>
              <a:t>yos@</a:t>
            </a:r>
            <a:r>
              <a:rPr lang="tr-TR" dirty="0" smtClean="0">
                <a:solidFill>
                  <a:srgbClr val="000000"/>
                </a:solidFill>
                <a:hlinkClick r:id="rId3"/>
              </a:rPr>
              <a:t>istanbul.edu.tr</a:t>
            </a:r>
          </a:p>
          <a:p>
            <a:r>
              <a:rPr lang="tr-TR" b="1" dirty="0">
                <a:solidFill>
                  <a:srgbClr val="000000"/>
                </a:solidFill>
              </a:rPr>
              <a:t>Facebook: </a:t>
            </a:r>
            <a:r>
              <a:rPr lang="tr-TR" dirty="0">
                <a:solidFill>
                  <a:srgbClr val="000000"/>
                </a:solidFill>
                <a:hlinkClick r:id="rId4"/>
              </a:rPr>
              <a:t>https://www.facebook.com/iuyos</a:t>
            </a:r>
            <a:endParaRPr lang="tr-TR" dirty="0">
              <a:solidFill>
                <a:srgbClr val="000000"/>
              </a:solidFill>
            </a:endParaRPr>
          </a:p>
          <a:p>
            <a:r>
              <a:rPr lang="tr-TR" b="1" dirty="0" err="1">
                <a:solidFill>
                  <a:srgbClr val="000000"/>
                </a:solidFill>
              </a:rPr>
              <a:t>Twitter</a:t>
            </a:r>
            <a:r>
              <a:rPr lang="tr-TR" b="1" dirty="0">
                <a:solidFill>
                  <a:srgbClr val="000000"/>
                </a:solidFill>
              </a:rPr>
              <a:t>: </a:t>
            </a:r>
            <a:r>
              <a:rPr lang="tr-TR" dirty="0">
                <a:solidFill>
                  <a:srgbClr val="000000"/>
                </a:solidFill>
                <a:hlinkClick r:id="rId5"/>
              </a:rPr>
              <a:t>https://twitter.com/iu_yos</a:t>
            </a:r>
            <a:endParaRPr lang="tr-TR" dirty="0">
              <a:solidFill>
                <a:srgbClr val="000000"/>
              </a:solidFill>
            </a:endParaRPr>
          </a:p>
          <a:p>
            <a:r>
              <a:rPr lang="tr-TR" b="1" dirty="0" smtClean="0">
                <a:solidFill>
                  <a:srgbClr val="000000"/>
                </a:solidFill>
              </a:rPr>
              <a:t>Tel</a:t>
            </a:r>
            <a:r>
              <a:rPr lang="tr-TR" b="1" dirty="0">
                <a:solidFill>
                  <a:srgbClr val="000000"/>
                </a:solidFill>
              </a:rPr>
              <a:t>:</a:t>
            </a:r>
            <a:r>
              <a:rPr lang="tr-TR" dirty="0">
                <a:solidFill>
                  <a:srgbClr val="000000"/>
                </a:solidFill>
              </a:rPr>
              <a:t> +902124400000- 12350 / 12351</a:t>
            </a:r>
          </a:p>
          <a:p>
            <a:r>
              <a:rPr lang="tr-TR" b="1" dirty="0">
                <a:solidFill>
                  <a:srgbClr val="000000"/>
                </a:solidFill>
              </a:rPr>
              <a:t>Faks:</a:t>
            </a:r>
            <a:r>
              <a:rPr lang="tr-TR" dirty="0">
                <a:solidFill>
                  <a:srgbClr val="000000"/>
                </a:solidFill>
              </a:rPr>
              <a:t> +90 212 44 000 </a:t>
            </a:r>
            <a:r>
              <a:rPr lang="tr-TR" dirty="0" smtClean="0">
                <a:solidFill>
                  <a:srgbClr val="000000"/>
                </a:solidFill>
              </a:rPr>
              <a:t>45</a:t>
            </a:r>
          </a:p>
        </p:txBody>
      </p:sp>
      <p:pic>
        <p:nvPicPr>
          <p:cNvPr id="4" name="Resim 11"/>
          <p:cNvPicPr/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752" y="322072"/>
            <a:ext cx="665480" cy="665480"/>
          </a:xfrm>
          <a:prstGeom prst="rect">
            <a:avLst/>
          </a:prstGeom>
        </p:spPr>
      </p:pic>
      <p:pic>
        <p:nvPicPr>
          <p:cNvPr id="5" name="Picture 4" descr="1.tiff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6754" y="228600"/>
            <a:ext cx="1606345" cy="1003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0054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İÜYÖS NEDİR?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721932" cy="4572000"/>
          </a:xfrm>
        </p:spPr>
        <p:txBody>
          <a:bodyPr>
            <a:normAutofit/>
          </a:bodyPr>
          <a:lstStyle/>
          <a:p>
            <a:pPr algn="just">
              <a:spcAft>
                <a:spcPts val="600"/>
              </a:spcAft>
            </a:pPr>
            <a:r>
              <a:rPr lang="en-US" sz="2600" b="1" dirty="0" smtClean="0"/>
              <a:t>İÜYÖS</a:t>
            </a:r>
            <a:r>
              <a:rPr lang="en-US" sz="2600" dirty="0" smtClean="0"/>
              <a:t>, </a:t>
            </a:r>
            <a:r>
              <a:rPr lang="tr-TR" sz="2600" dirty="0" smtClean="0"/>
              <a:t>Türkiye’de ön lisans ve lisans düzeyinde üniversite </a:t>
            </a:r>
            <a:r>
              <a:rPr lang="tr-TR" sz="2600" dirty="0"/>
              <a:t>eğitimi almak isteyen uluslararası öğrencilere </a:t>
            </a:r>
            <a:r>
              <a:rPr lang="tr-TR" sz="2600" dirty="0" smtClean="0"/>
              <a:t>yönelik olarak hazırlanan temel öğrenme becerileri testidir. </a:t>
            </a:r>
          </a:p>
          <a:p>
            <a:pPr algn="just">
              <a:spcAft>
                <a:spcPts val="600"/>
              </a:spcAft>
            </a:pPr>
            <a:r>
              <a:rPr lang="tr-TR" sz="2600" b="1" dirty="0" smtClean="0"/>
              <a:t>İÜYÖS</a:t>
            </a:r>
            <a:r>
              <a:rPr lang="tr-TR" sz="2600" dirty="0" smtClean="0"/>
              <a:t>, her yıl İstanbul Üniversitesi tarafından yapılmaktadır.</a:t>
            </a:r>
          </a:p>
          <a:p>
            <a:pPr algn="just">
              <a:spcAft>
                <a:spcPts val="600"/>
              </a:spcAft>
            </a:pPr>
            <a:r>
              <a:rPr lang="tr-TR" sz="2600" b="1" dirty="0" smtClean="0"/>
              <a:t>İÜYÖS</a:t>
            </a:r>
            <a:r>
              <a:rPr lang="tr-TR" sz="2600" dirty="0" smtClean="0"/>
              <a:t> sonuçları, başta İstanbul Üniversitesi olmak üzere Türkiye’de 100’e yakın üniversite tarafından kabul edilmektedir. </a:t>
            </a:r>
          </a:p>
          <a:p>
            <a:pPr marL="0" indent="0" algn="just">
              <a:buNone/>
            </a:pPr>
            <a:endParaRPr lang="tr-TR" sz="2800" dirty="0" smtClean="0"/>
          </a:p>
        </p:txBody>
      </p:sp>
      <p:pic>
        <p:nvPicPr>
          <p:cNvPr id="4" name="Resim 11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752" y="322072"/>
            <a:ext cx="665480" cy="665480"/>
          </a:xfrm>
          <a:prstGeom prst="rect">
            <a:avLst/>
          </a:prstGeom>
        </p:spPr>
      </p:pic>
      <p:pic>
        <p:nvPicPr>
          <p:cNvPr id="6" name="Picture 5" descr="1.tif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9807" y="228599"/>
            <a:ext cx="1606345" cy="1003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82068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İÜYÖS GENEL BİLGİLER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tr-TR" sz="2800" b="1" dirty="0"/>
              <a:t>Toplam Soru Sayısı: </a:t>
            </a:r>
            <a:r>
              <a:rPr lang="tr-TR" sz="2800" dirty="0"/>
              <a:t>70 soru</a:t>
            </a:r>
          </a:p>
          <a:p>
            <a:pPr algn="just"/>
            <a:r>
              <a:rPr lang="tr-TR" sz="2800" b="1" dirty="0"/>
              <a:t>Soruların dağılımı:  </a:t>
            </a:r>
            <a:r>
              <a:rPr lang="tr-TR" sz="2800" dirty="0"/>
              <a:t>40 Genel Yetenek</a:t>
            </a:r>
          </a:p>
          <a:p>
            <a:pPr marL="0" indent="0" algn="just">
              <a:buNone/>
            </a:pPr>
            <a:r>
              <a:rPr lang="tr-TR" sz="2800" dirty="0"/>
              <a:t>			            </a:t>
            </a:r>
            <a:r>
              <a:rPr lang="tr-TR" sz="2800" dirty="0" smtClean="0"/>
              <a:t>   30 </a:t>
            </a:r>
            <a:r>
              <a:rPr lang="tr-TR" sz="2800" dirty="0"/>
              <a:t>Matematik</a:t>
            </a:r>
          </a:p>
          <a:p>
            <a:r>
              <a:rPr lang="tr-TR" sz="2800" b="1" dirty="0"/>
              <a:t>Sınav Dili: </a:t>
            </a:r>
            <a:r>
              <a:rPr lang="tr-TR" sz="2800" dirty="0" smtClean="0"/>
              <a:t>Soru kitapçıkları Türkçe, </a:t>
            </a:r>
            <a:r>
              <a:rPr lang="tr-TR" sz="2800" dirty="0"/>
              <a:t>İ</a:t>
            </a:r>
            <a:r>
              <a:rPr lang="tr-TR" sz="2800" dirty="0" smtClean="0"/>
              <a:t>ngilizce ve Arapça dillerinde hazırlanmaktadır.</a:t>
            </a:r>
            <a:endParaRPr lang="tr-TR" sz="2800" dirty="0"/>
          </a:p>
          <a:p>
            <a:pPr algn="just"/>
            <a:r>
              <a:rPr lang="tr-TR" sz="2800" b="1" dirty="0"/>
              <a:t>Zorluk Derecesi: </a:t>
            </a:r>
            <a:r>
              <a:rPr lang="tr-TR" sz="2800" dirty="0"/>
              <a:t>kolay, orta ve zor</a:t>
            </a:r>
          </a:p>
          <a:p>
            <a:r>
              <a:rPr lang="tr-TR" sz="2800" b="1" dirty="0"/>
              <a:t>Sınav Süresi: </a:t>
            </a:r>
            <a:r>
              <a:rPr lang="tr-TR" sz="2800" dirty="0"/>
              <a:t>110 dk.</a:t>
            </a:r>
          </a:p>
          <a:p>
            <a:r>
              <a:rPr lang="tr-TR" sz="2800" b="1" dirty="0" smtClean="0"/>
              <a:t>İÜYÖS Sonuçlarının Geçerlilik </a:t>
            </a:r>
            <a:r>
              <a:rPr lang="tr-TR" sz="2800" b="1" dirty="0"/>
              <a:t>Süresi: </a:t>
            </a:r>
            <a:r>
              <a:rPr lang="tr-TR" sz="2800" dirty="0"/>
              <a:t>1 yıl</a:t>
            </a:r>
          </a:p>
          <a:p>
            <a:endParaRPr lang="en-US" dirty="0"/>
          </a:p>
        </p:txBody>
      </p:sp>
      <p:pic>
        <p:nvPicPr>
          <p:cNvPr id="4" name="Resim 11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752" y="322072"/>
            <a:ext cx="665480" cy="665480"/>
          </a:xfrm>
          <a:prstGeom prst="rect">
            <a:avLst/>
          </a:prstGeom>
        </p:spPr>
      </p:pic>
      <p:pic>
        <p:nvPicPr>
          <p:cNvPr id="5" name="Picture 4" descr="1.tif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9807" y="228599"/>
            <a:ext cx="1606345" cy="1003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55607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KİMLER BAŞVURABİLİR?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721932" cy="5127155"/>
          </a:xfrm>
        </p:spPr>
        <p:txBody>
          <a:bodyPr>
            <a:normAutofit/>
          </a:bodyPr>
          <a:lstStyle/>
          <a:p>
            <a:r>
              <a:rPr lang="tr-TR" sz="3200" dirty="0" smtClean="0"/>
              <a:t>Yabancı uyruklular</a:t>
            </a:r>
            <a:endParaRPr lang="en-US" sz="3200" dirty="0"/>
          </a:p>
          <a:p>
            <a:r>
              <a:rPr lang="tr-TR" sz="3200" dirty="0" smtClean="0"/>
              <a:t>Yurtdışında </a:t>
            </a:r>
            <a:r>
              <a:rPr lang="tr-TR" sz="3200" dirty="0"/>
              <a:t>daimi ikamet izni olan Türk </a:t>
            </a:r>
            <a:r>
              <a:rPr lang="tr-TR" sz="3200" dirty="0" smtClean="0"/>
              <a:t>vatandaşları</a:t>
            </a:r>
            <a:endParaRPr lang="en-US" sz="3200" dirty="0"/>
          </a:p>
          <a:p>
            <a:r>
              <a:rPr lang="tr-TR" sz="3200" dirty="0" smtClean="0"/>
              <a:t>KKTC vatandaşları</a:t>
            </a:r>
          </a:p>
          <a:p>
            <a:pPr marL="0" indent="0">
              <a:buNone/>
            </a:pPr>
            <a:endParaRPr lang="tr-TR" sz="3200" dirty="0"/>
          </a:p>
          <a:p>
            <a:pPr marL="0" indent="0" algn="just">
              <a:buNone/>
            </a:pPr>
            <a:r>
              <a:rPr lang="tr-TR" sz="3200" dirty="0"/>
              <a:t>Detaylar </a:t>
            </a:r>
            <a:r>
              <a:rPr lang="tr-TR" sz="3200" dirty="0" smtClean="0"/>
              <a:t>için </a:t>
            </a:r>
            <a:r>
              <a:rPr lang="tr-TR" sz="3200" dirty="0">
                <a:hlinkClick r:id="rId2"/>
              </a:rPr>
              <a:t>http://</a:t>
            </a:r>
            <a:r>
              <a:rPr lang="tr-TR" sz="3200" dirty="0" smtClean="0">
                <a:hlinkClick r:id="rId2"/>
              </a:rPr>
              <a:t>yos.istanbul.edu.tr</a:t>
            </a:r>
            <a:r>
              <a:rPr lang="tr-TR" sz="3200" dirty="0" smtClean="0"/>
              <a:t> sayfasında </a:t>
            </a:r>
            <a:r>
              <a:rPr lang="tr-TR" sz="3200" b="1" dirty="0" smtClean="0"/>
              <a:t>Başvuru Koşulları </a:t>
            </a:r>
            <a:r>
              <a:rPr lang="tr-TR" sz="3200" dirty="0" smtClean="0"/>
              <a:t>başlığına bakınız</a:t>
            </a:r>
            <a:endParaRPr lang="en-US" sz="3200" dirty="0"/>
          </a:p>
        </p:txBody>
      </p:sp>
      <p:pic>
        <p:nvPicPr>
          <p:cNvPr id="4" name="Resim 11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752" y="322072"/>
            <a:ext cx="665480" cy="665480"/>
          </a:xfrm>
          <a:prstGeom prst="rect">
            <a:avLst/>
          </a:prstGeom>
        </p:spPr>
      </p:pic>
      <p:pic>
        <p:nvPicPr>
          <p:cNvPr id="5" name="Picture 4" descr="1.tif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9807" y="228599"/>
            <a:ext cx="1606345" cy="1003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11834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900" dirty="0" smtClean="0"/>
              <a:t>İÜYÖS BAŞVURU İŞLEMLERİ</a:t>
            </a:r>
            <a:endParaRPr lang="en-US" sz="29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lvl="0" algn="just"/>
            <a:r>
              <a:rPr lang="tr-TR" dirty="0" smtClean="0"/>
              <a:t>Başvurular</a:t>
            </a:r>
            <a:r>
              <a:rPr lang="tr-TR" b="1" dirty="0" smtClean="0"/>
              <a:t> </a:t>
            </a:r>
            <a:r>
              <a:rPr lang="tr-TR" u="sng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yos.istanbul.edu.tr</a:t>
            </a:r>
            <a:r>
              <a:rPr lang="tr-T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tr-TR" dirty="0"/>
              <a:t>adresinden </a:t>
            </a:r>
            <a:r>
              <a:rPr lang="tr-TR" dirty="0" smtClean="0"/>
              <a:t> online olarak yapılır.</a:t>
            </a:r>
            <a:endParaRPr lang="tr-TR" b="1" dirty="0" smtClean="0"/>
          </a:p>
          <a:p>
            <a:pPr lvl="0" algn="just"/>
            <a:r>
              <a:rPr lang="tr-TR" b="1" dirty="0" smtClean="0"/>
              <a:t>Ön Başvuru Aşaması: </a:t>
            </a:r>
            <a:r>
              <a:rPr lang="tr-TR" dirty="0" smtClean="0"/>
              <a:t>İÜYÖS web sayfasından online </a:t>
            </a:r>
            <a:r>
              <a:rPr lang="tr-TR" dirty="0"/>
              <a:t>başvuru formu </a:t>
            </a:r>
            <a:r>
              <a:rPr lang="tr-TR" dirty="0" smtClean="0"/>
              <a:t>doldurulur. Başvuru </a:t>
            </a:r>
            <a:r>
              <a:rPr lang="tr-TR" dirty="0"/>
              <a:t>başarıyla tamamlandığında onay e-postası gelir</a:t>
            </a:r>
            <a:r>
              <a:rPr lang="tr-TR" dirty="0" smtClean="0"/>
              <a:t>.</a:t>
            </a:r>
          </a:p>
          <a:p>
            <a:pPr lvl="0" algn="just"/>
            <a:r>
              <a:rPr lang="tr-TR" b="1" dirty="0" smtClean="0"/>
              <a:t>Kesin Başvuru Aşaması: </a:t>
            </a:r>
            <a:r>
              <a:rPr lang="tr-TR" dirty="0" smtClean="0"/>
              <a:t>İÜYÖS </a:t>
            </a:r>
            <a:r>
              <a:rPr lang="tr-TR" dirty="0"/>
              <a:t>web sayfasından </a:t>
            </a:r>
            <a:r>
              <a:rPr lang="tr-TR" b="1" dirty="0" smtClean="0"/>
              <a:t>Aday Girişi</a:t>
            </a:r>
            <a:r>
              <a:rPr lang="tr-TR" dirty="0" smtClean="0"/>
              <a:t> paneline giriş yapılarak formda </a:t>
            </a:r>
            <a:r>
              <a:rPr lang="tr-TR" dirty="0"/>
              <a:t>istenen </a:t>
            </a:r>
            <a:r>
              <a:rPr lang="tr-TR" dirty="0" smtClean="0"/>
              <a:t>belgeler sisteme yüklenir</a:t>
            </a:r>
            <a:r>
              <a:rPr lang="tr-TR" dirty="0"/>
              <a:t> </a:t>
            </a:r>
            <a:r>
              <a:rPr lang="tr-TR" dirty="0" smtClean="0"/>
              <a:t>ve sınav ücreti ödenir.</a:t>
            </a:r>
          </a:p>
          <a:p>
            <a:pPr lvl="0" algn="just"/>
            <a:r>
              <a:rPr lang="en-US" b="1" dirty="0" err="1" smtClean="0"/>
              <a:t>Sınava</a:t>
            </a:r>
            <a:r>
              <a:rPr lang="en-US" b="1" dirty="0" smtClean="0"/>
              <a:t> </a:t>
            </a:r>
            <a:r>
              <a:rPr lang="en-US" b="1" dirty="0" err="1" smtClean="0"/>
              <a:t>Giriş</a:t>
            </a:r>
            <a:r>
              <a:rPr lang="en-US" b="1" dirty="0" smtClean="0"/>
              <a:t> </a:t>
            </a:r>
            <a:r>
              <a:rPr lang="en-US" b="1" dirty="0" err="1" smtClean="0"/>
              <a:t>Aşaması</a:t>
            </a:r>
            <a:r>
              <a:rPr lang="en-US" b="1" dirty="0" smtClean="0"/>
              <a:t>: </a:t>
            </a:r>
            <a:r>
              <a:rPr lang="tr-TR" dirty="0"/>
              <a:t>İÜYÖS web </a:t>
            </a:r>
            <a:r>
              <a:rPr lang="tr-TR" dirty="0" smtClean="0"/>
              <a:t>sayfasında </a:t>
            </a:r>
            <a:r>
              <a:rPr lang="tr-TR" b="1" dirty="0" smtClean="0"/>
              <a:t>Aday </a:t>
            </a:r>
            <a:r>
              <a:rPr lang="tr-TR" b="1" dirty="0"/>
              <a:t>Girişi</a:t>
            </a:r>
            <a:r>
              <a:rPr lang="tr-TR" dirty="0"/>
              <a:t> </a:t>
            </a:r>
            <a:r>
              <a:rPr lang="tr-TR" dirty="0" smtClean="0"/>
              <a:t>paneline </a:t>
            </a:r>
            <a:r>
              <a:rPr lang="tr-TR" dirty="0"/>
              <a:t>giriş </a:t>
            </a:r>
            <a:r>
              <a:rPr lang="tr-TR" dirty="0" smtClean="0"/>
              <a:t>yapılarak, </a:t>
            </a:r>
            <a:r>
              <a:rPr lang="tr-TR" dirty="0"/>
              <a:t>aday </a:t>
            </a:r>
            <a:r>
              <a:rPr lang="tr-TR" dirty="0" smtClean="0"/>
              <a:t>bilgileri, sınav </a:t>
            </a:r>
            <a:r>
              <a:rPr lang="tr-TR" dirty="0"/>
              <a:t>merkezi, sınav tarihi ve </a:t>
            </a:r>
            <a:r>
              <a:rPr lang="tr-TR" dirty="0" smtClean="0"/>
              <a:t>saatinin bulunduğu </a:t>
            </a:r>
            <a:r>
              <a:rPr lang="tr-TR" b="1" dirty="0" smtClean="0"/>
              <a:t>Sınav </a:t>
            </a:r>
            <a:r>
              <a:rPr lang="tr-TR" b="1" dirty="0"/>
              <a:t>Giriş </a:t>
            </a:r>
            <a:r>
              <a:rPr lang="tr-TR" b="1" dirty="0" err="1" smtClean="0"/>
              <a:t>Kartı</a:t>
            </a:r>
            <a:r>
              <a:rPr lang="tr-TR" dirty="0" err="1" smtClean="0"/>
              <a:t>’nın</a:t>
            </a:r>
            <a:r>
              <a:rPr lang="tr-TR" dirty="0" smtClean="0"/>
              <a:t> çıktısı alınır. Bu kart ile birlikte sınava girilir.</a:t>
            </a:r>
            <a:endParaRPr lang="en-US" b="1" dirty="0"/>
          </a:p>
          <a:p>
            <a:endParaRPr lang="en-US" dirty="0"/>
          </a:p>
        </p:txBody>
      </p:sp>
      <p:pic>
        <p:nvPicPr>
          <p:cNvPr id="4" name="Resim 11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752" y="322072"/>
            <a:ext cx="665480" cy="665480"/>
          </a:xfrm>
          <a:prstGeom prst="rect">
            <a:avLst/>
          </a:prstGeom>
        </p:spPr>
      </p:pic>
      <p:pic>
        <p:nvPicPr>
          <p:cNvPr id="5" name="Picture 4" descr="1.tif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6754" y="228599"/>
            <a:ext cx="1606345" cy="1003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3930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İÜYÖS BAŞVURU ÜCRETLERİ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b="1" dirty="0" err="1" smtClean="0"/>
              <a:t>Ödeme</a:t>
            </a:r>
            <a:r>
              <a:rPr lang="en-US" b="1" dirty="0" smtClean="0"/>
              <a:t> </a:t>
            </a:r>
            <a:r>
              <a:rPr lang="en-US" b="1" dirty="0" err="1" smtClean="0"/>
              <a:t>Seçenekleri</a:t>
            </a:r>
            <a:r>
              <a:rPr lang="en-US" b="1" dirty="0" smtClean="0"/>
              <a:t>: </a:t>
            </a:r>
            <a:r>
              <a:rPr lang="en-US" dirty="0" err="1" smtClean="0"/>
              <a:t>Paypal</a:t>
            </a:r>
            <a:r>
              <a:rPr lang="en-US" dirty="0" smtClean="0"/>
              <a:t> / </a:t>
            </a:r>
            <a:r>
              <a:rPr lang="en-US" dirty="0" err="1" smtClean="0"/>
              <a:t>Havale</a:t>
            </a:r>
            <a:r>
              <a:rPr lang="en-US" dirty="0" smtClean="0"/>
              <a:t> / </a:t>
            </a:r>
            <a:r>
              <a:rPr lang="en-US" dirty="0" err="1" smtClean="0"/>
              <a:t>Kredi</a:t>
            </a:r>
            <a:r>
              <a:rPr lang="en-US" dirty="0" smtClean="0"/>
              <a:t> </a:t>
            </a:r>
            <a:r>
              <a:rPr lang="en-US" dirty="0" err="1" smtClean="0"/>
              <a:t>Kartı</a:t>
            </a:r>
            <a:endParaRPr lang="en-US" dirty="0" smtClean="0"/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b="1" dirty="0" err="1" smtClean="0"/>
              <a:t>Kategori</a:t>
            </a:r>
            <a:r>
              <a:rPr lang="en-US" b="1" dirty="0" smtClean="0"/>
              <a:t> 1: </a:t>
            </a:r>
            <a:r>
              <a:rPr lang="en-US" dirty="0" err="1" smtClean="0"/>
              <a:t>Türkiye</a:t>
            </a:r>
            <a:r>
              <a:rPr lang="en-US" dirty="0" smtClean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 smtClean="0"/>
              <a:t>Kıbrıs</a:t>
            </a:r>
            <a:endParaRPr lang="en-US" dirty="0" smtClean="0"/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b="1" dirty="0" smtClean="0"/>
              <a:t>     </a:t>
            </a:r>
            <a:r>
              <a:rPr lang="en-US" dirty="0" smtClean="0"/>
              <a:t>150 </a:t>
            </a:r>
            <a:r>
              <a:rPr lang="en-US" dirty="0"/>
              <a:t>TL </a:t>
            </a:r>
            <a:r>
              <a:rPr lang="en-US" dirty="0" smtClean="0"/>
              <a:t>/ 50 USD / </a:t>
            </a:r>
            <a:r>
              <a:rPr lang="tr-TR" dirty="0" smtClean="0"/>
              <a:t>50 </a:t>
            </a:r>
            <a:r>
              <a:rPr lang="tr-TR" dirty="0"/>
              <a:t>€ 	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tr-TR" b="1" dirty="0"/>
              <a:t>Kategori </a:t>
            </a:r>
            <a:r>
              <a:rPr lang="tr-TR" b="1" dirty="0" smtClean="0"/>
              <a:t>2: </a:t>
            </a:r>
            <a:r>
              <a:rPr lang="tr-TR" dirty="0" smtClean="0"/>
              <a:t>ABD</a:t>
            </a:r>
            <a:r>
              <a:rPr lang="tr-TR" dirty="0"/>
              <a:t>, Almanya, Avusturya, Avustralya, Azerbaycan, Belçika, Fransa, Hollanda, Hindistan, İran, İsveç, İsviçre, Kanada, Macaristan, Malezya, Polonya, Rusya, Suudi </a:t>
            </a:r>
            <a:r>
              <a:rPr lang="tr-TR" dirty="0" smtClean="0"/>
              <a:t>Arabistan</a:t>
            </a:r>
            <a:endParaRPr lang="tr-TR" dirty="0"/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tr-TR" dirty="0" smtClean="0"/>
              <a:t>    200 </a:t>
            </a:r>
            <a:r>
              <a:rPr lang="tr-TR" dirty="0"/>
              <a:t>TL </a:t>
            </a:r>
            <a:r>
              <a:rPr lang="tr-TR" dirty="0" smtClean="0"/>
              <a:t>/ 70 </a:t>
            </a:r>
            <a:r>
              <a:rPr lang="tr-TR" dirty="0"/>
              <a:t>$ </a:t>
            </a:r>
            <a:r>
              <a:rPr lang="tr-TR" dirty="0" smtClean="0"/>
              <a:t>/ 70 </a:t>
            </a:r>
            <a:r>
              <a:rPr lang="tr-TR" dirty="0"/>
              <a:t>€ </a:t>
            </a:r>
            <a:endParaRPr lang="tr-TR" dirty="0" smtClean="0"/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tr-TR" b="1" dirty="0" smtClean="0"/>
              <a:t>Kategori 3: </a:t>
            </a:r>
            <a:r>
              <a:rPr lang="tr-TR" dirty="0" smtClean="0"/>
              <a:t>Afganistan</a:t>
            </a:r>
            <a:r>
              <a:rPr lang="tr-TR" dirty="0"/>
              <a:t>, Arnavutluk, Bulgaristan, Bosna-Hersek, Cezayir, Güney Afrika Cumhuriyeti, Gürcistan, Fas, Irak, Kazakistan, Kırgızistan, Kosova, Lübnan, Makedonya, Mısır, Moğolistan, Moldova, Nijer, Pakistan, Romanya, Sudan, Tacikistan, Tanzanya, Tataristan, Tunus, Ürdün, </a:t>
            </a:r>
            <a:r>
              <a:rPr lang="tr-TR" dirty="0" smtClean="0"/>
              <a:t>Yunanistan</a:t>
            </a:r>
            <a:endParaRPr lang="tr-TR" dirty="0"/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tr-TR" dirty="0" smtClean="0"/>
              <a:t>    100 </a:t>
            </a:r>
            <a:r>
              <a:rPr lang="tr-TR" dirty="0"/>
              <a:t>TL </a:t>
            </a:r>
            <a:r>
              <a:rPr lang="tr-TR" dirty="0" smtClean="0"/>
              <a:t>/ 35 </a:t>
            </a:r>
            <a:r>
              <a:rPr lang="tr-TR" dirty="0"/>
              <a:t>$ </a:t>
            </a:r>
            <a:r>
              <a:rPr lang="tr-TR" dirty="0" smtClean="0"/>
              <a:t>/ 35 </a:t>
            </a:r>
            <a:r>
              <a:rPr lang="tr-TR" dirty="0"/>
              <a:t>€ </a:t>
            </a:r>
            <a:endParaRPr lang="en-US" dirty="0"/>
          </a:p>
        </p:txBody>
      </p:sp>
      <p:pic>
        <p:nvPicPr>
          <p:cNvPr id="4" name="Resim 11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752" y="322072"/>
            <a:ext cx="665480" cy="665480"/>
          </a:xfrm>
          <a:prstGeom prst="rect">
            <a:avLst/>
          </a:prstGeom>
        </p:spPr>
      </p:pic>
      <p:pic>
        <p:nvPicPr>
          <p:cNvPr id="5" name="Picture 4" descr="1.tif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9807" y="228599"/>
            <a:ext cx="1606345" cy="1003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67636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01862"/>
            <a:ext cx="8534400" cy="853868"/>
          </a:xfrm>
        </p:spPr>
        <p:txBody>
          <a:bodyPr>
            <a:noAutofit/>
          </a:bodyPr>
          <a:lstStyle/>
          <a:p>
            <a:r>
              <a:rPr lang="en-US" sz="2800" dirty="0" smtClean="0"/>
              <a:t>BEŞ KITADA </a:t>
            </a:r>
            <a:r>
              <a:rPr lang="en-US" sz="2800" dirty="0"/>
              <a:t>İÜYÖS 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SINAV MERKEZLERİ</a:t>
            </a:r>
            <a:endParaRPr lang="en-US" sz="2800" dirty="0"/>
          </a:p>
        </p:txBody>
      </p:sp>
      <p:pic>
        <p:nvPicPr>
          <p:cNvPr id="6" name="Picture 5" descr="5-kitada-iuyos-1140x334.png"/>
          <p:cNvPicPr>
            <a:picLocks noChangeAspect="1"/>
          </p:cNvPicPr>
          <p:nvPr/>
        </p:nvPicPr>
        <p:blipFill>
          <a:blip r:embed="rId2">
            <a:alphaModFix amt="53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813" y="1435099"/>
            <a:ext cx="8748618" cy="4663949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en-US" sz="2600" dirty="0" err="1" smtClean="0"/>
              <a:t>Almatı</a:t>
            </a:r>
            <a:r>
              <a:rPr lang="en-US" sz="2600" dirty="0" smtClean="0"/>
              <a:t>–</a:t>
            </a:r>
            <a:r>
              <a:rPr lang="en-US" sz="2600" dirty="0" smtClean="0">
                <a:solidFill>
                  <a:srgbClr val="000000"/>
                </a:solidFill>
              </a:rPr>
              <a:t>Amman–Ankara–Astana–</a:t>
            </a:r>
            <a:r>
              <a:rPr lang="en-US" sz="2600" dirty="0" err="1" smtClean="0">
                <a:solidFill>
                  <a:srgbClr val="000000"/>
                </a:solidFill>
              </a:rPr>
              <a:t>Atina</a:t>
            </a:r>
            <a:r>
              <a:rPr lang="en-US" sz="2600" dirty="0" smtClean="0">
                <a:solidFill>
                  <a:srgbClr val="000000"/>
                </a:solidFill>
              </a:rPr>
              <a:t>–</a:t>
            </a:r>
            <a:r>
              <a:rPr lang="en-US" sz="2600" dirty="0" err="1" smtClean="0">
                <a:solidFill>
                  <a:srgbClr val="000000"/>
                </a:solidFill>
              </a:rPr>
              <a:t>Bakü</a:t>
            </a:r>
            <a:r>
              <a:rPr lang="en-US" sz="2600" dirty="0" smtClean="0">
                <a:solidFill>
                  <a:srgbClr val="000000"/>
                </a:solidFill>
              </a:rPr>
              <a:t>–</a:t>
            </a:r>
            <a:r>
              <a:rPr lang="tr-TR" sz="2600" dirty="0" smtClean="0">
                <a:solidFill>
                  <a:srgbClr val="000000"/>
                </a:solidFill>
              </a:rPr>
              <a:t>Berlin</a:t>
            </a:r>
            <a:r>
              <a:rPr lang="en-US" sz="2600" dirty="0">
                <a:solidFill>
                  <a:srgbClr val="000000"/>
                </a:solidFill>
              </a:rPr>
              <a:t> </a:t>
            </a:r>
            <a:r>
              <a:rPr lang="en-US" sz="2600" dirty="0" smtClean="0">
                <a:solidFill>
                  <a:srgbClr val="000000"/>
                </a:solidFill>
              </a:rPr>
              <a:t>Bern </a:t>
            </a:r>
            <a:r>
              <a:rPr lang="en-US" sz="2600" dirty="0" err="1" smtClean="0">
                <a:solidFill>
                  <a:srgbClr val="000000"/>
                </a:solidFill>
              </a:rPr>
              <a:t>Beyrut</a:t>
            </a:r>
            <a:r>
              <a:rPr lang="en-US" sz="2600" dirty="0" smtClean="0">
                <a:solidFill>
                  <a:srgbClr val="000000"/>
                </a:solidFill>
              </a:rPr>
              <a:t>–</a:t>
            </a:r>
            <a:r>
              <a:rPr lang="en-US" sz="2600" dirty="0" err="1" smtClean="0">
                <a:solidFill>
                  <a:srgbClr val="000000"/>
                </a:solidFill>
              </a:rPr>
              <a:t>Bişkek</a:t>
            </a:r>
            <a:r>
              <a:rPr lang="en-US" sz="2600" dirty="0" smtClean="0">
                <a:solidFill>
                  <a:srgbClr val="000000"/>
                </a:solidFill>
              </a:rPr>
              <a:t>–</a:t>
            </a:r>
            <a:r>
              <a:rPr lang="en-US" sz="2600" dirty="0" err="1" smtClean="0">
                <a:solidFill>
                  <a:srgbClr val="000000"/>
                </a:solidFill>
              </a:rPr>
              <a:t>Brüksel</a:t>
            </a:r>
            <a:r>
              <a:rPr lang="en-US" sz="2600" dirty="0" smtClean="0">
                <a:solidFill>
                  <a:srgbClr val="000000"/>
                </a:solidFill>
              </a:rPr>
              <a:t>–</a:t>
            </a:r>
            <a:r>
              <a:rPr lang="en-US" sz="2600" dirty="0" err="1" smtClean="0">
                <a:solidFill>
                  <a:srgbClr val="000000"/>
                </a:solidFill>
              </a:rPr>
              <a:t>Budapeşte</a:t>
            </a:r>
            <a:r>
              <a:rPr lang="en-US" sz="2600" dirty="0" smtClean="0">
                <a:solidFill>
                  <a:srgbClr val="000000"/>
                </a:solidFill>
              </a:rPr>
              <a:t>–</a:t>
            </a:r>
            <a:r>
              <a:rPr lang="en-US" sz="2600" dirty="0" err="1" smtClean="0">
                <a:solidFill>
                  <a:srgbClr val="000000"/>
                </a:solidFill>
              </a:rPr>
              <a:t>Cezayir</a:t>
            </a:r>
            <a:r>
              <a:rPr lang="en-US" sz="2600" dirty="0">
                <a:solidFill>
                  <a:srgbClr val="000000"/>
                </a:solidFill>
              </a:rPr>
              <a:t> </a:t>
            </a:r>
            <a:r>
              <a:rPr lang="en-US" sz="2600" dirty="0" err="1" smtClean="0">
                <a:solidFill>
                  <a:srgbClr val="000000"/>
                </a:solidFill>
              </a:rPr>
              <a:t>Cidde</a:t>
            </a:r>
            <a:r>
              <a:rPr lang="en-US" sz="2600" dirty="0" smtClean="0">
                <a:solidFill>
                  <a:srgbClr val="000000"/>
                </a:solidFill>
              </a:rPr>
              <a:t> </a:t>
            </a:r>
            <a:r>
              <a:rPr lang="en-US" sz="2600" dirty="0" err="1" smtClean="0">
                <a:solidFill>
                  <a:srgbClr val="000000"/>
                </a:solidFill>
              </a:rPr>
              <a:t>Darüsselam</a:t>
            </a:r>
            <a:r>
              <a:rPr lang="en-US" sz="2600" dirty="0" smtClean="0">
                <a:solidFill>
                  <a:srgbClr val="000000"/>
                </a:solidFill>
              </a:rPr>
              <a:t>–</a:t>
            </a:r>
            <a:r>
              <a:rPr lang="en-US" sz="2600" dirty="0" err="1" smtClean="0">
                <a:solidFill>
                  <a:srgbClr val="000000"/>
                </a:solidFill>
              </a:rPr>
              <a:t>Duşanbe</a:t>
            </a:r>
            <a:r>
              <a:rPr lang="en-US" sz="2600" dirty="0" smtClean="0">
                <a:solidFill>
                  <a:srgbClr val="000000"/>
                </a:solidFill>
              </a:rPr>
              <a:t>–Erbil–Erzurum–</a:t>
            </a:r>
            <a:r>
              <a:rPr lang="en-US" sz="2600" dirty="0" err="1" smtClean="0">
                <a:solidFill>
                  <a:srgbClr val="000000"/>
                </a:solidFill>
              </a:rPr>
              <a:t>Gagavuz</a:t>
            </a:r>
            <a:r>
              <a:rPr lang="en-US" sz="2600" dirty="0" smtClean="0">
                <a:solidFill>
                  <a:srgbClr val="000000"/>
                </a:solidFill>
              </a:rPr>
              <a:t> </a:t>
            </a:r>
            <a:r>
              <a:rPr lang="en-US" sz="2600" dirty="0" err="1">
                <a:solidFill>
                  <a:srgbClr val="000000"/>
                </a:solidFill>
              </a:rPr>
              <a:t>Bölgesi</a:t>
            </a:r>
            <a:r>
              <a:rPr lang="en-US" sz="2600" dirty="0">
                <a:solidFill>
                  <a:srgbClr val="000000"/>
                </a:solidFill>
              </a:rPr>
              <a:t> (</a:t>
            </a:r>
            <a:r>
              <a:rPr lang="en-US" sz="2600" dirty="0" err="1">
                <a:solidFill>
                  <a:srgbClr val="000000"/>
                </a:solidFill>
              </a:rPr>
              <a:t>Kongaz</a:t>
            </a:r>
            <a:r>
              <a:rPr lang="en-US" sz="2600" dirty="0" smtClean="0">
                <a:solidFill>
                  <a:srgbClr val="000000"/>
                </a:solidFill>
              </a:rPr>
              <a:t>)–Gaziantep–</a:t>
            </a:r>
            <a:r>
              <a:rPr lang="en-US" sz="2600" dirty="0" err="1" smtClean="0">
                <a:solidFill>
                  <a:srgbClr val="000000"/>
                </a:solidFill>
              </a:rPr>
              <a:t>Hartum</a:t>
            </a:r>
            <a:r>
              <a:rPr lang="en-US" sz="2600" dirty="0" smtClean="0">
                <a:solidFill>
                  <a:srgbClr val="000000"/>
                </a:solidFill>
              </a:rPr>
              <a:t>–İstanbul–</a:t>
            </a:r>
            <a:r>
              <a:rPr lang="en-US" sz="2600" dirty="0">
                <a:solidFill>
                  <a:srgbClr val="000000"/>
                </a:solidFill>
              </a:rPr>
              <a:t>İzmir–</a:t>
            </a:r>
            <a:r>
              <a:rPr lang="en-US" sz="2600" dirty="0" err="1">
                <a:solidFill>
                  <a:srgbClr val="000000"/>
                </a:solidFill>
              </a:rPr>
              <a:t>İpsala</a:t>
            </a:r>
            <a:r>
              <a:rPr lang="en-US" sz="2600" dirty="0">
                <a:solidFill>
                  <a:srgbClr val="000000"/>
                </a:solidFill>
              </a:rPr>
              <a:t> </a:t>
            </a:r>
            <a:r>
              <a:rPr lang="en-US" sz="2600" dirty="0" smtClean="0">
                <a:solidFill>
                  <a:srgbClr val="000000"/>
                </a:solidFill>
              </a:rPr>
              <a:t>Johannesburg–</a:t>
            </a:r>
            <a:r>
              <a:rPr lang="en-US" sz="2600" dirty="0" err="1" smtClean="0">
                <a:solidFill>
                  <a:srgbClr val="000000"/>
                </a:solidFill>
              </a:rPr>
              <a:t>Kabil</a:t>
            </a:r>
            <a:r>
              <a:rPr lang="en-US" sz="2600" dirty="0" smtClean="0">
                <a:solidFill>
                  <a:srgbClr val="000000"/>
                </a:solidFill>
              </a:rPr>
              <a:t>–</a:t>
            </a:r>
            <a:r>
              <a:rPr lang="en-US" sz="2600" dirty="0" err="1" smtClean="0">
                <a:solidFill>
                  <a:srgbClr val="000000"/>
                </a:solidFill>
              </a:rPr>
              <a:t>Kahire</a:t>
            </a:r>
            <a:r>
              <a:rPr lang="en-US" sz="2600" dirty="0" smtClean="0">
                <a:solidFill>
                  <a:srgbClr val="000000"/>
                </a:solidFill>
              </a:rPr>
              <a:t>–</a:t>
            </a:r>
            <a:r>
              <a:rPr lang="en-US" sz="2600" dirty="0" err="1" smtClean="0">
                <a:solidFill>
                  <a:srgbClr val="000000"/>
                </a:solidFill>
              </a:rPr>
              <a:t>Karaçi</a:t>
            </a:r>
            <a:r>
              <a:rPr lang="en-US" sz="2600" dirty="0" smtClean="0">
                <a:solidFill>
                  <a:srgbClr val="000000"/>
                </a:solidFill>
              </a:rPr>
              <a:t>–</a:t>
            </a:r>
            <a:r>
              <a:rPr lang="en-US" sz="2600" dirty="0">
                <a:solidFill>
                  <a:srgbClr val="000000"/>
                </a:solidFill>
              </a:rPr>
              <a:t>Kazan–</a:t>
            </a:r>
            <a:r>
              <a:rPr lang="en-US" sz="2600" dirty="0" err="1">
                <a:solidFill>
                  <a:srgbClr val="000000"/>
                </a:solidFill>
              </a:rPr>
              <a:t>Kırcaali</a:t>
            </a:r>
            <a:r>
              <a:rPr lang="en-US" sz="2600" dirty="0">
                <a:solidFill>
                  <a:srgbClr val="000000"/>
                </a:solidFill>
              </a:rPr>
              <a:t> </a:t>
            </a:r>
            <a:r>
              <a:rPr lang="tr-TR" sz="2600" dirty="0" smtClean="0">
                <a:solidFill>
                  <a:srgbClr val="000000"/>
                </a:solidFill>
              </a:rPr>
              <a:t>Köln</a:t>
            </a:r>
            <a:r>
              <a:rPr lang="en-US" sz="2800" dirty="0">
                <a:solidFill>
                  <a:srgbClr val="000000"/>
                </a:solidFill>
              </a:rPr>
              <a:t>–</a:t>
            </a:r>
            <a:r>
              <a:rPr lang="en-US" sz="2600" dirty="0" err="1" smtClean="0">
                <a:solidFill>
                  <a:srgbClr val="000000"/>
                </a:solidFill>
              </a:rPr>
              <a:t>Köstence</a:t>
            </a:r>
            <a:r>
              <a:rPr lang="en-US" sz="2600" dirty="0" smtClean="0">
                <a:solidFill>
                  <a:srgbClr val="000000"/>
                </a:solidFill>
              </a:rPr>
              <a:t>–Kuala Lumpur–</a:t>
            </a:r>
            <a:r>
              <a:rPr lang="en-US" sz="2600" dirty="0" err="1" smtClean="0">
                <a:solidFill>
                  <a:srgbClr val="000000"/>
                </a:solidFill>
              </a:rPr>
              <a:t>Lahor</a:t>
            </a:r>
            <a:r>
              <a:rPr lang="en-US" sz="2600" dirty="0">
                <a:solidFill>
                  <a:srgbClr val="000000"/>
                </a:solidFill>
              </a:rPr>
              <a:t> </a:t>
            </a:r>
            <a:endParaRPr lang="en-US" sz="2600" dirty="0" smtClean="0">
              <a:solidFill>
                <a:srgbClr val="000000"/>
              </a:solidFill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en-US" sz="2600" dirty="0" err="1" smtClean="0">
                <a:solidFill>
                  <a:srgbClr val="000000"/>
                </a:solidFill>
              </a:rPr>
              <a:t>Lefkoşe</a:t>
            </a:r>
            <a:r>
              <a:rPr lang="en-US" sz="2400" dirty="0" smtClean="0">
                <a:solidFill>
                  <a:srgbClr val="000000"/>
                </a:solidFill>
              </a:rPr>
              <a:t>–</a:t>
            </a:r>
            <a:r>
              <a:rPr lang="en-US" sz="2600" dirty="0" smtClean="0">
                <a:solidFill>
                  <a:srgbClr val="000000"/>
                </a:solidFill>
              </a:rPr>
              <a:t>Los Angeles–Lyon–</a:t>
            </a:r>
            <a:r>
              <a:rPr lang="tr-TR" sz="2600" dirty="0" err="1" smtClean="0">
                <a:solidFill>
                  <a:srgbClr val="000000"/>
                </a:solidFill>
              </a:rPr>
              <a:t>Mannheim</a:t>
            </a:r>
            <a:r>
              <a:rPr lang="en-US" sz="2600" dirty="0" smtClean="0">
                <a:solidFill>
                  <a:srgbClr val="000000"/>
                </a:solidFill>
              </a:rPr>
              <a:t>–</a:t>
            </a:r>
            <a:r>
              <a:rPr lang="tr-TR" sz="2600" dirty="0" smtClean="0">
                <a:solidFill>
                  <a:srgbClr val="000000"/>
                </a:solidFill>
              </a:rPr>
              <a:t>Medine</a:t>
            </a:r>
            <a:r>
              <a:rPr lang="en-US" sz="2600" dirty="0">
                <a:solidFill>
                  <a:srgbClr val="000000"/>
                </a:solidFill>
              </a:rPr>
              <a:t> </a:t>
            </a:r>
            <a:r>
              <a:rPr lang="tr-TR" sz="2600" dirty="0" smtClean="0">
                <a:solidFill>
                  <a:srgbClr val="000000"/>
                </a:solidFill>
              </a:rPr>
              <a:t>Melbourne</a:t>
            </a:r>
            <a:r>
              <a:rPr lang="en-US" sz="2600" dirty="0" smtClean="0">
                <a:solidFill>
                  <a:srgbClr val="000000"/>
                </a:solidFill>
              </a:rPr>
              <a:t>–</a:t>
            </a:r>
            <a:r>
              <a:rPr lang="tr-TR" sz="2600" dirty="0" smtClean="0">
                <a:solidFill>
                  <a:srgbClr val="000000"/>
                </a:solidFill>
              </a:rPr>
              <a:t>Mezar-ı Şerif</a:t>
            </a:r>
            <a:r>
              <a:rPr lang="en-US" sz="2600" dirty="0" smtClean="0">
                <a:solidFill>
                  <a:srgbClr val="000000"/>
                </a:solidFill>
              </a:rPr>
              <a:t>–</a:t>
            </a:r>
            <a:r>
              <a:rPr lang="tr-TR" sz="2600" dirty="0" smtClean="0">
                <a:solidFill>
                  <a:srgbClr val="000000"/>
                </a:solidFill>
              </a:rPr>
              <a:t>Montreal</a:t>
            </a:r>
            <a:r>
              <a:rPr lang="en-US" sz="2600" dirty="0" smtClean="0">
                <a:solidFill>
                  <a:srgbClr val="000000"/>
                </a:solidFill>
              </a:rPr>
              <a:t>–</a:t>
            </a:r>
            <a:r>
              <a:rPr lang="tr-TR" sz="2600" dirty="0" smtClean="0">
                <a:solidFill>
                  <a:srgbClr val="000000"/>
                </a:solidFill>
              </a:rPr>
              <a:t>Münih</a:t>
            </a:r>
            <a:r>
              <a:rPr lang="en-US" sz="2600" dirty="0">
                <a:solidFill>
                  <a:srgbClr val="000000"/>
                </a:solidFill>
              </a:rPr>
              <a:t> </a:t>
            </a:r>
            <a:r>
              <a:rPr lang="tr-TR" sz="2600" dirty="0" err="1" smtClean="0">
                <a:solidFill>
                  <a:srgbClr val="000000"/>
                </a:solidFill>
              </a:rPr>
              <a:t>Nahçivan</a:t>
            </a:r>
            <a:r>
              <a:rPr lang="en-US" sz="2600" dirty="0" smtClean="0">
                <a:solidFill>
                  <a:srgbClr val="000000"/>
                </a:solidFill>
              </a:rPr>
              <a:t>–</a:t>
            </a:r>
            <a:r>
              <a:rPr lang="tr-TR" sz="2600" dirty="0" smtClean="0">
                <a:solidFill>
                  <a:srgbClr val="000000"/>
                </a:solidFill>
              </a:rPr>
              <a:t>New York</a:t>
            </a:r>
            <a:r>
              <a:rPr lang="en-US" sz="2600" dirty="0">
                <a:solidFill>
                  <a:srgbClr val="000000"/>
                </a:solidFill>
              </a:rPr>
              <a:t>–</a:t>
            </a:r>
            <a:r>
              <a:rPr lang="tr-TR" sz="2600" dirty="0" smtClean="0">
                <a:solidFill>
                  <a:srgbClr val="000000"/>
                </a:solidFill>
              </a:rPr>
              <a:t>Niamey</a:t>
            </a:r>
            <a:r>
              <a:rPr lang="en-US" sz="2600" dirty="0" smtClean="0">
                <a:solidFill>
                  <a:srgbClr val="000000"/>
                </a:solidFill>
              </a:rPr>
              <a:t>–Paris–</a:t>
            </a:r>
            <a:r>
              <a:rPr lang="en-US" sz="2600" dirty="0" err="1" smtClean="0">
                <a:solidFill>
                  <a:srgbClr val="000000"/>
                </a:solidFill>
              </a:rPr>
              <a:t>Priştine</a:t>
            </a:r>
            <a:r>
              <a:rPr lang="en-US" sz="2600" dirty="0" smtClean="0">
                <a:solidFill>
                  <a:srgbClr val="000000"/>
                </a:solidFill>
              </a:rPr>
              <a:t>–Rabat Rotterdam–</a:t>
            </a:r>
            <a:r>
              <a:rPr lang="en-US" sz="2600" dirty="0" err="1" smtClean="0">
                <a:solidFill>
                  <a:srgbClr val="000000"/>
                </a:solidFill>
              </a:rPr>
              <a:t>Riyad</a:t>
            </a:r>
            <a:r>
              <a:rPr lang="en-US" sz="2600" dirty="0" smtClean="0">
                <a:solidFill>
                  <a:srgbClr val="000000"/>
                </a:solidFill>
              </a:rPr>
              <a:t>  </a:t>
            </a:r>
            <a:r>
              <a:rPr lang="en-US" sz="2600" dirty="0" err="1" smtClean="0">
                <a:solidFill>
                  <a:srgbClr val="000000"/>
                </a:solidFill>
              </a:rPr>
              <a:t>Saraybosna</a:t>
            </a:r>
            <a:r>
              <a:rPr lang="en-US" sz="2600" dirty="0" smtClean="0">
                <a:solidFill>
                  <a:srgbClr val="000000"/>
                </a:solidFill>
              </a:rPr>
              <a:t>–Stockholm–</a:t>
            </a:r>
            <a:r>
              <a:rPr lang="en-US" sz="2600" dirty="0" err="1" smtClean="0">
                <a:solidFill>
                  <a:srgbClr val="000000"/>
                </a:solidFill>
              </a:rPr>
              <a:t>Şanlıurfa</a:t>
            </a:r>
            <a:r>
              <a:rPr lang="en-US" sz="2600" dirty="0" smtClean="0">
                <a:solidFill>
                  <a:srgbClr val="000000"/>
                </a:solidFill>
              </a:rPr>
              <a:t> </a:t>
            </a:r>
            <a:r>
              <a:rPr lang="en-US" sz="2600" dirty="0" err="1" smtClean="0">
                <a:solidFill>
                  <a:srgbClr val="000000"/>
                </a:solidFill>
              </a:rPr>
              <a:t>Tahran</a:t>
            </a:r>
            <a:r>
              <a:rPr lang="en-US" sz="2600" dirty="0" smtClean="0">
                <a:solidFill>
                  <a:srgbClr val="000000"/>
                </a:solidFill>
              </a:rPr>
              <a:t>–Tiflis</a:t>
            </a:r>
            <a:r>
              <a:rPr lang="en-US" sz="2600" dirty="0">
                <a:solidFill>
                  <a:srgbClr val="000000"/>
                </a:solidFill>
              </a:rPr>
              <a:t>–</a:t>
            </a:r>
            <a:r>
              <a:rPr lang="en-US" sz="2600" dirty="0" smtClean="0">
                <a:solidFill>
                  <a:srgbClr val="000000"/>
                </a:solidFill>
              </a:rPr>
              <a:t>Tiran</a:t>
            </a:r>
            <a:r>
              <a:rPr lang="en-US" sz="2600" dirty="0">
                <a:solidFill>
                  <a:srgbClr val="000000"/>
                </a:solidFill>
              </a:rPr>
              <a:t>–</a:t>
            </a:r>
            <a:r>
              <a:rPr lang="en-US" sz="2600" dirty="0" smtClean="0">
                <a:solidFill>
                  <a:srgbClr val="000000"/>
                </a:solidFill>
              </a:rPr>
              <a:t>Tunis–</a:t>
            </a:r>
            <a:r>
              <a:rPr lang="en-US" sz="2600" dirty="0" err="1" smtClean="0">
                <a:solidFill>
                  <a:srgbClr val="000000"/>
                </a:solidFill>
              </a:rPr>
              <a:t>Ulanbatur</a:t>
            </a:r>
            <a:r>
              <a:rPr lang="en-US" sz="2600" dirty="0" smtClean="0">
                <a:solidFill>
                  <a:srgbClr val="000000"/>
                </a:solidFill>
              </a:rPr>
              <a:t>–</a:t>
            </a:r>
            <a:r>
              <a:rPr lang="en-US" sz="2600" dirty="0" err="1" smtClean="0">
                <a:solidFill>
                  <a:srgbClr val="000000"/>
                </a:solidFill>
              </a:rPr>
              <a:t>Üsküp</a:t>
            </a:r>
            <a:r>
              <a:rPr lang="en-US" sz="2600" dirty="0" smtClean="0">
                <a:solidFill>
                  <a:srgbClr val="000000"/>
                </a:solidFill>
              </a:rPr>
              <a:t>–Van </a:t>
            </a:r>
            <a:r>
              <a:rPr lang="en-US" sz="2600" dirty="0" err="1" smtClean="0">
                <a:solidFill>
                  <a:srgbClr val="000000"/>
                </a:solidFill>
              </a:rPr>
              <a:t>Varşova</a:t>
            </a:r>
            <a:r>
              <a:rPr lang="en-US" sz="2600" dirty="0" smtClean="0">
                <a:solidFill>
                  <a:srgbClr val="000000"/>
                </a:solidFill>
              </a:rPr>
              <a:t>–</a:t>
            </a:r>
            <a:r>
              <a:rPr lang="en-US" sz="2600" dirty="0" err="1" smtClean="0">
                <a:solidFill>
                  <a:srgbClr val="000000"/>
                </a:solidFill>
              </a:rPr>
              <a:t>Viyana</a:t>
            </a:r>
            <a:r>
              <a:rPr lang="en-US" sz="2400" dirty="0" smtClean="0">
                <a:solidFill>
                  <a:srgbClr val="000000"/>
                </a:solidFill>
              </a:rPr>
              <a:t>–</a:t>
            </a:r>
            <a:r>
              <a:rPr lang="en-US" sz="2600" dirty="0" err="1" smtClean="0">
                <a:solidFill>
                  <a:srgbClr val="000000"/>
                </a:solidFill>
              </a:rPr>
              <a:t>Yeni</a:t>
            </a:r>
            <a:r>
              <a:rPr lang="en-US" sz="2600" dirty="0" smtClean="0">
                <a:solidFill>
                  <a:srgbClr val="000000"/>
                </a:solidFill>
              </a:rPr>
              <a:t> Delhi</a:t>
            </a:r>
            <a:endParaRPr lang="tr-TR" sz="2600" dirty="0" smtClean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algn="just"/>
            <a:endParaRPr lang="en-US" dirty="0" smtClean="0"/>
          </a:p>
          <a:p>
            <a:pPr algn="just"/>
            <a:endParaRPr lang="en-US" dirty="0" smtClean="0"/>
          </a:p>
          <a:p>
            <a:pPr algn="just"/>
            <a:endParaRPr lang="en-US" dirty="0"/>
          </a:p>
          <a:p>
            <a:pPr marL="0" indent="0" algn="just">
              <a:buNone/>
            </a:pPr>
            <a:endParaRPr lang="en-US" dirty="0"/>
          </a:p>
        </p:txBody>
      </p:sp>
      <p:pic>
        <p:nvPicPr>
          <p:cNvPr id="4" name="Picture 3" descr="1.tif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9807" y="228599"/>
            <a:ext cx="1606345" cy="1003401"/>
          </a:xfrm>
          <a:prstGeom prst="rect">
            <a:avLst/>
          </a:prstGeom>
        </p:spPr>
      </p:pic>
      <p:pic>
        <p:nvPicPr>
          <p:cNvPr id="5" name="Resim 11"/>
          <p:cNvPicPr/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752" y="322072"/>
            <a:ext cx="665480" cy="665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70842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İŞBİRLİĞİ YAPILAN KURUMLAR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Yunus</a:t>
            </a:r>
            <a:r>
              <a:rPr lang="en-US" dirty="0" smtClean="0"/>
              <a:t> </a:t>
            </a:r>
            <a:r>
              <a:rPr lang="en-US" dirty="0" err="1" smtClean="0"/>
              <a:t>Emre</a:t>
            </a:r>
            <a:r>
              <a:rPr lang="en-US" dirty="0" smtClean="0"/>
              <a:t> </a:t>
            </a:r>
            <a:r>
              <a:rPr lang="en-US" dirty="0" err="1" smtClean="0"/>
              <a:t>Enstitüsü</a:t>
            </a:r>
            <a:r>
              <a:rPr lang="en-US" dirty="0" smtClean="0"/>
              <a:t>          T.C</a:t>
            </a:r>
            <a:r>
              <a:rPr lang="en-US" dirty="0"/>
              <a:t>. </a:t>
            </a:r>
            <a:r>
              <a:rPr lang="en-US" dirty="0" err="1"/>
              <a:t>Milli</a:t>
            </a:r>
            <a:r>
              <a:rPr lang="en-US" dirty="0"/>
              <a:t> </a:t>
            </a:r>
            <a:r>
              <a:rPr lang="en-US" dirty="0" err="1"/>
              <a:t>Eğitim</a:t>
            </a:r>
            <a:r>
              <a:rPr lang="en-US" dirty="0"/>
              <a:t> </a:t>
            </a:r>
            <a:r>
              <a:rPr lang="en-US" dirty="0" err="1"/>
              <a:t>Bakanlığı</a:t>
            </a:r>
            <a:r>
              <a:rPr lang="en-US" dirty="0"/>
              <a:t>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  <a:p>
            <a:endParaRPr lang="en-US" dirty="0" smtClean="0"/>
          </a:p>
        </p:txBody>
      </p:sp>
      <p:pic>
        <p:nvPicPr>
          <p:cNvPr id="4" name="Resim 11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752" y="322072"/>
            <a:ext cx="665480" cy="665480"/>
          </a:xfrm>
          <a:prstGeom prst="rect">
            <a:avLst/>
          </a:prstGeom>
        </p:spPr>
      </p:pic>
      <p:pic>
        <p:nvPicPr>
          <p:cNvPr id="5" name="Picture 4" descr="1.tif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9807" y="228599"/>
            <a:ext cx="1606345" cy="1003401"/>
          </a:xfrm>
          <a:prstGeom prst="rect">
            <a:avLst/>
          </a:prstGeom>
        </p:spPr>
      </p:pic>
      <p:pic>
        <p:nvPicPr>
          <p:cNvPr id="6" name="Resim 17"/>
          <p:cNvPicPr/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48" t="5661" r="8490"/>
          <a:stretch/>
        </p:blipFill>
        <p:spPr bwMode="auto">
          <a:xfrm>
            <a:off x="413904" y="2027428"/>
            <a:ext cx="3262343" cy="1914558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7" name="Resim 16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1831" y="2027428"/>
            <a:ext cx="1896161" cy="1914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4089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İÜYÖS TAKVİMİ</a:t>
            </a:r>
            <a:endParaRPr lang="en-US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240840269"/>
              </p:ext>
            </p:extLst>
          </p:nvPr>
        </p:nvGraphicFramePr>
        <p:xfrm>
          <a:off x="301625" y="1674228"/>
          <a:ext cx="8504238" cy="2595880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4297112"/>
                <a:gridCol w="420712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TAKVİM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TARİH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İÜYÖS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Başvuru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Tarihleri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 </a:t>
                      </a:r>
                      <a:r>
                        <a:rPr lang="en-US" dirty="0" err="1" smtClean="0"/>
                        <a:t>Ocak</a:t>
                      </a:r>
                      <a:r>
                        <a:rPr lang="en-US" dirty="0" smtClean="0"/>
                        <a:t> 2016</a:t>
                      </a:r>
                      <a:r>
                        <a:rPr lang="en-US" baseline="0" dirty="0" smtClean="0"/>
                        <a:t> – 25 Mart 2016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İÜYÖS </a:t>
                      </a:r>
                      <a:r>
                        <a:rPr lang="en-US" dirty="0" err="1" smtClean="0"/>
                        <a:t>Sınav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Tarihi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30 Nisan 2016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İÜYÖS </a:t>
                      </a:r>
                      <a:r>
                        <a:rPr lang="en-US" dirty="0" err="1" smtClean="0"/>
                        <a:t>Sonuçlarının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İlanı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30 </a:t>
                      </a:r>
                      <a:r>
                        <a:rPr lang="en-US" dirty="0" err="1" smtClean="0"/>
                        <a:t>Mayıs</a:t>
                      </a:r>
                      <a:r>
                        <a:rPr lang="en-US" dirty="0" smtClean="0"/>
                        <a:t> 2016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Tercihlerin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Alınması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 </a:t>
                      </a:r>
                      <a:r>
                        <a:rPr lang="en-US" dirty="0" err="1" smtClean="0"/>
                        <a:t>Haziran</a:t>
                      </a:r>
                      <a:r>
                        <a:rPr lang="en-US" dirty="0" smtClean="0"/>
                        <a:t> 2016 – 04 </a:t>
                      </a:r>
                      <a:r>
                        <a:rPr lang="en-US" dirty="0" err="1" smtClean="0"/>
                        <a:t>Temmuz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2016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Yerleştirme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Sonuçlarının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Açıklanması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 </a:t>
                      </a:r>
                      <a:r>
                        <a:rPr lang="en-US" dirty="0" err="1" smtClean="0"/>
                        <a:t>Temmuz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2016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Kabul </a:t>
                      </a:r>
                      <a:r>
                        <a:rPr lang="en-US" dirty="0" err="1" smtClean="0"/>
                        <a:t>Mektuplarının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Gönderilmesi</a:t>
                      </a:r>
                      <a:r>
                        <a:rPr lang="en-US" baseline="0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 </a:t>
                      </a:r>
                      <a:r>
                        <a:rPr lang="en-US" dirty="0" err="1" smtClean="0"/>
                        <a:t>Temmuz</a:t>
                      </a:r>
                      <a:r>
                        <a:rPr lang="en-US" dirty="0" smtClean="0"/>
                        <a:t> 2016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Resim 11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752" y="322072"/>
            <a:ext cx="665480" cy="665480"/>
          </a:xfrm>
          <a:prstGeom prst="rect">
            <a:avLst/>
          </a:prstGeom>
        </p:spPr>
      </p:pic>
      <p:pic>
        <p:nvPicPr>
          <p:cNvPr id="6" name="Picture 5" descr="1.tif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9807" y="228599"/>
            <a:ext cx="1606345" cy="1003401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01752" y="4598737"/>
            <a:ext cx="8504111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spcAft>
                <a:spcPts val="600"/>
              </a:spcAft>
              <a:buFont typeface="Arial"/>
              <a:buChar char="•"/>
            </a:pPr>
            <a:r>
              <a:rPr lang="en-US" dirty="0" smtClean="0"/>
              <a:t>İÜYÖS 2016,  </a:t>
            </a:r>
            <a:r>
              <a:rPr lang="en-US" b="1" dirty="0" smtClean="0"/>
              <a:t>30 Nisan 2016 </a:t>
            </a:r>
            <a:r>
              <a:rPr lang="en-US" b="1" dirty="0" err="1" smtClean="0"/>
              <a:t>Cumartesi</a:t>
            </a:r>
            <a:r>
              <a:rPr lang="en-US" b="1" dirty="0" smtClean="0"/>
              <a:t> </a:t>
            </a:r>
            <a:r>
              <a:rPr lang="en-US" b="1" dirty="0" err="1" smtClean="0"/>
              <a:t>günü</a:t>
            </a:r>
            <a:r>
              <a:rPr lang="en-US" b="1" dirty="0" smtClean="0"/>
              <a:t> </a:t>
            </a:r>
            <a:r>
              <a:rPr lang="en-US" b="1" dirty="0" err="1" smtClean="0"/>
              <a:t>Türkiye</a:t>
            </a:r>
            <a:r>
              <a:rPr lang="en-US" b="1" dirty="0" smtClean="0"/>
              <a:t> </a:t>
            </a:r>
            <a:r>
              <a:rPr lang="en-US" b="1" dirty="0" err="1" smtClean="0"/>
              <a:t>saatiyle</a:t>
            </a:r>
            <a:r>
              <a:rPr lang="en-US" b="1" dirty="0" smtClean="0"/>
              <a:t> 15:00’de </a:t>
            </a:r>
            <a:r>
              <a:rPr lang="en-US" u="sng" dirty="0" err="1" smtClean="0"/>
              <a:t>tüm</a:t>
            </a:r>
            <a:r>
              <a:rPr lang="en-US" u="sng" dirty="0" smtClean="0"/>
              <a:t> </a:t>
            </a:r>
            <a:r>
              <a:rPr lang="en-US" u="sng" dirty="0" err="1" smtClean="0"/>
              <a:t>sınav</a:t>
            </a:r>
            <a:r>
              <a:rPr lang="en-US" u="sng" dirty="0" smtClean="0"/>
              <a:t> </a:t>
            </a:r>
            <a:r>
              <a:rPr lang="en-US" u="sng" dirty="0" err="1" smtClean="0"/>
              <a:t>merkezlerinde</a:t>
            </a:r>
            <a:r>
              <a:rPr lang="en-US" u="sng" dirty="0" smtClean="0"/>
              <a:t> </a:t>
            </a:r>
            <a:r>
              <a:rPr lang="en-US" u="sng" dirty="0" err="1" smtClean="0"/>
              <a:t>aynı</a:t>
            </a:r>
            <a:r>
              <a:rPr lang="en-US" u="sng" dirty="0" smtClean="0"/>
              <a:t> </a:t>
            </a:r>
            <a:r>
              <a:rPr lang="en-US" u="sng" dirty="0" err="1" smtClean="0"/>
              <a:t>anda</a:t>
            </a:r>
            <a:r>
              <a:rPr lang="en-US" dirty="0" smtClean="0"/>
              <a:t> </a:t>
            </a:r>
            <a:r>
              <a:rPr lang="en-US" dirty="0" err="1" smtClean="0"/>
              <a:t>yapılacaktır</a:t>
            </a:r>
            <a:r>
              <a:rPr lang="en-US" dirty="0" smtClean="0"/>
              <a:t>.</a:t>
            </a:r>
          </a:p>
          <a:p>
            <a:pPr marL="285750" indent="-285750" algn="just">
              <a:spcAft>
                <a:spcPts val="600"/>
              </a:spcAft>
              <a:buFont typeface="Arial"/>
              <a:buChar char="•"/>
            </a:pPr>
            <a:r>
              <a:rPr lang="en-US" dirty="0" err="1">
                <a:solidFill>
                  <a:srgbClr val="000000"/>
                </a:solidFill>
              </a:rPr>
              <a:t>Türkiye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dışındaki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sınav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merkezlerinde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yapılacak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olan</a:t>
            </a:r>
            <a:r>
              <a:rPr lang="en-US" dirty="0">
                <a:solidFill>
                  <a:srgbClr val="000000"/>
                </a:solidFill>
              </a:rPr>
              <a:t> İÜYÖS </a:t>
            </a:r>
            <a:r>
              <a:rPr lang="en-US" dirty="0" err="1">
                <a:solidFill>
                  <a:srgbClr val="000000"/>
                </a:solidFill>
              </a:rPr>
              <a:t>sınav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saatleri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b="1" u="sng" dirty="0" err="1" smtClean="0">
                <a:solidFill>
                  <a:srgbClr val="000000"/>
                </a:solidFill>
              </a:rPr>
              <a:t>yos.istanbul.edu.tr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adresinde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duyurulur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36696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Civic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华文新魏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Civic.thmx</Template>
  <TotalTime>565</TotalTime>
  <Words>654</Words>
  <Application>Microsoft Macintosh PowerPoint</Application>
  <PresentationFormat>On-screen Show (4:3)</PresentationFormat>
  <Paragraphs>90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Civic</vt:lpstr>
      <vt:lpstr>PowerPoint Presentation</vt:lpstr>
      <vt:lpstr>İÜYÖS NEDİR?</vt:lpstr>
      <vt:lpstr>İÜYÖS GENEL BİLGİLER</vt:lpstr>
      <vt:lpstr>KİMLER BAŞVURABİLİR?</vt:lpstr>
      <vt:lpstr>İÜYÖS BAŞVURU İŞLEMLERİ</vt:lpstr>
      <vt:lpstr>İÜYÖS BAŞVURU ÜCRETLERİ</vt:lpstr>
      <vt:lpstr>BEŞ KITADA İÜYÖS  SINAV MERKEZLERİ</vt:lpstr>
      <vt:lpstr>İŞBİRLİĞİ YAPILAN KURUMLAR</vt:lpstr>
      <vt:lpstr>İÜYÖS TAKVİMİ</vt:lpstr>
      <vt:lpstr>TÜRKÇE YETERLİLİK DÜZEYİ</vt:lpstr>
      <vt:lpstr>TÜRKÇE YETERLİLİK DÜZEYİ</vt:lpstr>
      <vt:lpstr>OTURMA İZNİ </vt:lpstr>
      <vt:lpstr>İÜYÖS İLETİŞİM BİLGİLERİ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irem</dc:creator>
  <cp:lastModifiedBy>Hacer Topraktas</cp:lastModifiedBy>
  <cp:revision>29</cp:revision>
  <dcterms:created xsi:type="dcterms:W3CDTF">2016-01-10T16:50:50Z</dcterms:created>
  <dcterms:modified xsi:type="dcterms:W3CDTF">2016-01-20T04:52:25Z</dcterms:modified>
</cp:coreProperties>
</file>